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8" r:id="rId1"/>
  </p:sldMasterIdLst>
  <p:notesMasterIdLst>
    <p:notesMasterId r:id="rId21"/>
  </p:notesMasterIdLst>
  <p:sldIdLst>
    <p:sldId id="256" r:id="rId2"/>
    <p:sldId id="261" r:id="rId3"/>
    <p:sldId id="262" r:id="rId4"/>
    <p:sldId id="263" r:id="rId5"/>
    <p:sldId id="265" r:id="rId6"/>
    <p:sldId id="266" r:id="rId7"/>
    <p:sldId id="279" r:id="rId8"/>
    <p:sldId id="267" r:id="rId9"/>
    <p:sldId id="268" r:id="rId10"/>
    <p:sldId id="272" r:id="rId11"/>
    <p:sldId id="273" r:id="rId12"/>
    <p:sldId id="274" r:id="rId13"/>
    <p:sldId id="276" r:id="rId14"/>
    <p:sldId id="280" r:id="rId15"/>
    <p:sldId id="281" r:id="rId16"/>
    <p:sldId id="269" r:id="rId17"/>
    <p:sldId id="270" r:id="rId18"/>
    <p:sldId id="271" r:id="rId19"/>
    <p:sldId id="259"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84" autoAdjust="0"/>
    <p:restoredTop sz="94660"/>
  </p:normalViewPr>
  <p:slideViewPr>
    <p:cSldViewPr snapToGrid="0">
      <p:cViewPr varScale="1">
        <p:scale>
          <a:sx n="82" d="100"/>
          <a:sy n="82" d="100"/>
        </p:scale>
        <p:origin x="782" y="4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2.jp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6" name="Google Shape;14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39181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1" name="Google Shape;331;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32" name="Google Shape;332;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644956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777870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182140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8943763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994124"/>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59182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400854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042783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412743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9574319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5993002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06757363"/>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pxhere.com/en/photo/1613385"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extLst>
              <a:ext uri="{837473B0-CC2E-450A-ABE3-18F120FF3D39}">
                <a1611:picAttrSrcUrl xmlns:a1611="http://schemas.microsoft.com/office/drawing/2016/11/main" r:id="rId4"/>
              </a:ext>
            </a:extLst>
          </a:blip>
          <a:srcRect/>
          <a:stretch>
            <a:fillRect t="-9000" b="-9000"/>
          </a:stretch>
        </a:blipFill>
        <a:effectLst/>
      </p:bgPr>
    </p:bg>
    <p:spTree>
      <p:nvGrpSpPr>
        <p:cNvPr id="1" name="Shape 148"/>
        <p:cNvGrpSpPr/>
        <p:nvPr/>
      </p:nvGrpSpPr>
      <p:grpSpPr>
        <a:xfrm>
          <a:off x="0" y="0"/>
          <a:ext cx="0" cy="0"/>
          <a:chOff x="0" y="0"/>
          <a:chExt cx="0" cy="0"/>
        </a:xfrm>
      </p:grpSpPr>
      <p:sp>
        <p:nvSpPr>
          <p:cNvPr id="150" name="Google Shape;150;p19"/>
          <p:cNvSpPr txBox="1">
            <a:spLocks noGrp="1"/>
          </p:cNvSpPr>
          <p:nvPr>
            <p:ph type="ctrTitle"/>
          </p:nvPr>
        </p:nvSpPr>
        <p:spPr>
          <a:xfrm>
            <a:off x="2327360" y="571500"/>
            <a:ext cx="9864640" cy="2449996"/>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Clr>
                <a:srgbClr val="F8F8F8"/>
              </a:buClr>
              <a:buSzPts val="4800"/>
              <a:buFont typeface="Georgia"/>
              <a:buNone/>
            </a:pPr>
            <a:r>
              <a:rPr lang="en-IN" b="1" dirty="0">
                <a:latin typeface="Georgia"/>
                <a:ea typeface="Georgia"/>
                <a:cs typeface="Georgia"/>
                <a:sym typeface="Georgia"/>
              </a:rPr>
              <a:t>Secure Online Transactions with Dual OTP Authentication</a:t>
            </a:r>
            <a:endParaRPr b="1" dirty="0">
              <a:latin typeface="Georgia"/>
              <a:ea typeface="Georgia"/>
              <a:cs typeface="Georgia"/>
              <a:sym typeface="Georgia"/>
            </a:endParaRPr>
          </a:p>
        </p:txBody>
      </p:sp>
      <p:sp>
        <p:nvSpPr>
          <p:cNvPr id="151" name="Google Shape;151;p19"/>
          <p:cNvSpPr txBox="1">
            <a:spLocks noGrp="1"/>
          </p:cNvSpPr>
          <p:nvPr>
            <p:ph type="subTitle" idx="1"/>
          </p:nvPr>
        </p:nvSpPr>
        <p:spPr>
          <a:xfrm>
            <a:off x="1738992" y="4788503"/>
            <a:ext cx="10164537" cy="1497997"/>
          </a:xfrm>
          <a:prstGeom prst="rect">
            <a:avLst/>
          </a:prstGeom>
          <a:noFill/>
          <a:ln>
            <a:noFill/>
          </a:ln>
        </p:spPr>
        <p:txBody>
          <a:bodyPr spcFirstLastPara="1" wrap="square" lIns="91425" tIns="45700" rIns="91425" bIns="45700" anchor="t" anchorCtr="0">
            <a:normAutofit fontScale="92500" lnSpcReduction="20000"/>
          </a:bodyPr>
          <a:lstStyle/>
          <a:p>
            <a:pPr marL="0" lvl="0" indent="0" algn="l" rtl="0">
              <a:spcBef>
                <a:spcPts val="0"/>
              </a:spcBef>
              <a:spcAft>
                <a:spcPts val="0"/>
              </a:spcAft>
              <a:buSzPts val="1800"/>
              <a:buNone/>
            </a:pPr>
            <a:r>
              <a:rPr lang="en-US" b="1" dirty="0">
                <a:solidFill>
                  <a:srgbClr val="F5B4C7"/>
                </a:solidFill>
              </a:rPr>
              <a:t> 							     </a:t>
            </a:r>
            <a:r>
              <a:rPr lang="en-US" b="1" dirty="0">
                <a:solidFill>
                  <a:srgbClr val="FFFF00"/>
                </a:solidFill>
              </a:rPr>
              <a:t>Adarsh S  21BRS1301</a:t>
            </a:r>
          </a:p>
          <a:p>
            <a:pPr marL="0" lvl="0" indent="0" algn="l" rtl="0">
              <a:spcBef>
                <a:spcPts val="0"/>
              </a:spcBef>
              <a:spcAft>
                <a:spcPts val="0"/>
              </a:spcAft>
              <a:buSzPts val="1800"/>
              <a:buNone/>
            </a:pPr>
            <a:r>
              <a:rPr lang="en-US" b="1" dirty="0">
                <a:solidFill>
                  <a:srgbClr val="FFFF00"/>
                </a:solidFill>
              </a:rPr>
              <a:t>							     M R Madhavan  21BRS1433</a:t>
            </a:r>
          </a:p>
          <a:p>
            <a:pPr marL="0" lvl="0" indent="0" algn="l" rtl="0">
              <a:spcBef>
                <a:spcPts val="0"/>
              </a:spcBef>
              <a:spcAft>
                <a:spcPts val="0"/>
              </a:spcAft>
              <a:buSzPts val="1800"/>
              <a:buNone/>
            </a:pPr>
            <a:r>
              <a:rPr lang="en-US" b="1" dirty="0">
                <a:solidFill>
                  <a:srgbClr val="FFFF00"/>
                </a:solidFill>
              </a:rPr>
              <a:t> 							     Adarsh K M  21BRS1158</a:t>
            </a:r>
          </a:p>
          <a:p>
            <a:pPr marL="0" lvl="0" indent="0" algn="l" rtl="0">
              <a:spcBef>
                <a:spcPts val="0"/>
              </a:spcBef>
              <a:spcAft>
                <a:spcPts val="0"/>
              </a:spcAft>
              <a:buSzPts val="1800"/>
              <a:buNone/>
            </a:pPr>
            <a:endParaRPr dirty="0">
              <a:solidFill>
                <a:srgbClr val="FFFF00"/>
              </a:solidFill>
            </a:endParaRPr>
          </a:p>
          <a:p>
            <a:pPr marL="0" lvl="0" indent="0" algn="l" rtl="0">
              <a:spcBef>
                <a:spcPts val="1000"/>
              </a:spcBef>
              <a:spcAft>
                <a:spcPts val="0"/>
              </a:spcAft>
              <a:buSzPts val="1800"/>
              <a:buNone/>
            </a:pPr>
            <a:r>
              <a:rPr lang="en-US" b="1" dirty="0">
                <a:solidFill>
                  <a:srgbClr val="FFFF00"/>
                </a:solidFill>
              </a:rPr>
              <a:t>						                 Guide : Dr. </a:t>
            </a:r>
            <a:r>
              <a:rPr lang="en-US" b="1" dirty="0" err="1">
                <a:solidFill>
                  <a:srgbClr val="FFFF00"/>
                </a:solidFill>
              </a:rPr>
              <a:t>Kalaivanan</a:t>
            </a:r>
            <a:r>
              <a:rPr lang="en-US" b="1" dirty="0">
                <a:solidFill>
                  <a:srgbClr val="FFFF00"/>
                </a:solidFill>
              </a:rPr>
              <a:t> K</a:t>
            </a:r>
            <a:endParaRPr dirty="0">
              <a:solidFill>
                <a:srgbClr val="FFFF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B172E032-00F6-7AB5-E6DF-9D9D5DEFA3B6}"/>
              </a:ext>
            </a:extLst>
          </p:cNvPr>
          <p:cNvSpPr txBox="1">
            <a:spLocks/>
          </p:cNvSpPr>
          <p:nvPr/>
        </p:nvSpPr>
        <p:spPr>
          <a:xfrm>
            <a:off x="467497" y="197979"/>
            <a:ext cx="6217522" cy="10129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7000"/>
              </a:lnSpc>
              <a:spcAft>
                <a:spcPts val="800"/>
              </a:spcAft>
            </a:pPr>
            <a:r>
              <a:rPr lang="en-IN" sz="2900" b="1" u="sng" kern="100" dirty="0">
                <a:effectLst/>
                <a:latin typeface="Arial Rounded MT Bold" panose="020F0704030504030204" pitchFamily="34" charset="0"/>
                <a:ea typeface="Calibri" panose="020F0502020204030204" pitchFamily="34" charset="0"/>
                <a:cs typeface="Times New Roman" panose="02020603050405020304" pitchFamily="18" charset="0"/>
              </a:rPr>
              <a:t>Fingerprint Matching Mechanism</a:t>
            </a:r>
            <a:endParaRPr lang="en-IN" sz="2900" kern="100" dirty="0">
              <a:effectLst/>
              <a:latin typeface="Arial Rounded MT Bold" panose="020F07040305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8C8E7642-DC0D-F48E-358F-3C624EA9D9D9}"/>
              </a:ext>
            </a:extLst>
          </p:cNvPr>
          <p:cNvSpPr txBox="1"/>
          <p:nvPr/>
        </p:nvSpPr>
        <p:spPr>
          <a:xfrm>
            <a:off x="998376" y="1387120"/>
            <a:ext cx="9125338" cy="4855240"/>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This module captures and verifies the user's fingerprint against pre-registered data for additional authentication, ensuring that only authorized individuals can complete the transaction.</a:t>
            </a:r>
          </a:p>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Features: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Captures biometric fingerprint data for verification.</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Compares fingerprint input to pre-registered data stored on the server.</a:t>
            </a:r>
          </a:p>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Integration Details: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Uses a fingerprint scanner interface to collect biometric data from the user.</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Real-time verification is performed by sending the fingerprint data to the server for comparison with the stored record.</a:t>
            </a:r>
          </a:p>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Benefits: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Adds a layer of security through biometric authentication.</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Prevents unauthorized access, even if the OTP is compromised.</a:t>
            </a:r>
          </a:p>
        </p:txBody>
      </p:sp>
      <p:grpSp>
        <p:nvGrpSpPr>
          <p:cNvPr id="12" name="Google Shape;282;p33">
            <a:extLst>
              <a:ext uri="{FF2B5EF4-FFF2-40B4-BE49-F238E27FC236}">
                <a16:creationId xmlns:a16="http://schemas.microsoft.com/office/drawing/2014/main" id="{EE1CE98F-C20C-F0B5-5A1B-367C2F7128A1}"/>
              </a:ext>
            </a:extLst>
          </p:cNvPr>
          <p:cNvGrpSpPr/>
          <p:nvPr/>
        </p:nvGrpSpPr>
        <p:grpSpPr>
          <a:xfrm flipV="1">
            <a:off x="10515732" y="3558442"/>
            <a:ext cx="1667256" cy="3146845"/>
            <a:chOff x="7350442" y="2608992"/>
            <a:chExt cx="636650" cy="1673160"/>
          </a:xfrm>
        </p:grpSpPr>
        <p:sp>
          <p:nvSpPr>
            <p:cNvPr id="13" name="Google Shape;283;p33">
              <a:extLst>
                <a:ext uri="{FF2B5EF4-FFF2-40B4-BE49-F238E27FC236}">
                  <a16:creationId xmlns:a16="http://schemas.microsoft.com/office/drawing/2014/main" id="{B1D30598-DD3D-F913-4F6C-307D6A47B16F}"/>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 name="Google Shape;284;p33">
              <a:extLst>
                <a:ext uri="{FF2B5EF4-FFF2-40B4-BE49-F238E27FC236}">
                  <a16:creationId xmlns:a16="http://schemas.microsoft.com/office/drawing/2014/main" id="{4636DA02-1EC4-3340-D025-A50D0F395113}"/>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85;p33">
              <a:extLst>
                <a:ext uri="{FF2B5EF4-FFF2-40B4-BE49-F238E27FC236}">
                  <a16:creationId xmlns:a16="http://schemas.microsoft.com/office/drawing/2014/main" id="{35DDC2BA-375F-8E36-AC64-9C969FD3EC03}"/>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86;p33">
              <a:extLst>
                <a:ext uri="{FF2B5EF4-FFF2-40B4-BE49-F238E27FC236}">
                  <a16:creationId xmlns:a16="http://schemas.microsoft.com/office/drawing/2014/main" id="{5654852D-0D58-81F1-D1C8-BF1CCF2FBD06}"/>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87;p33">
              <a:extLst>
                <a:ext uri="{FF2B5EF4-FFF2-40B4-BE49-F238E27FC236}">
                  <a16:creationId xmlns:a16="http://schemas.microsoft.com/office/drawing/2014/main" id="{9300F7E1-A0EB-34C1-8EA1-5DF886200CAC}"/>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88;p33">
              <a:extLst>
                <a:ext uri="{FF2B5EF4-FFF2-40B4-BE49-F238E27FC236}">
                  <a16:creationId xmlns:a16="http://schemas.microsoft.com/office/drawing/2014/main" id="{516BF1D3-991C-0138-C9D2-7062B3ED4E22}"/>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 name="Google Shape;289;p33">
              <a:extLst>
                <a:ext uri="{FF2B5EF4-FFF2-40B4-BE49-F238E27FC236}">
                  <a16:creationId xmlns:a16="http://schemas.microsoft.com/office/drawing/2014/main" id="{2E281FB5-6B3E-550C-FC92-38892D6AC5ED}"/>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54304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F4DA8DD-5666-66CF-2526-03D17D78DF2D}"/>
              </a:ext>
            </a:extLst>
          </p:cNvPr>
          <p:cNvSpPr>
            <a:spLocks noGrp="1"/>
          </p:cNvSpPr>
          <p:nvPr>
            <p:ph idx="1"/>
          </p:nvPr>
        </p:nvSpPr>
        <p:spPr>
          <a:xfrm>
            <a:off x="685800" y="1455738"/>
            <a:ext cx="9116442" cy="731520"/>
          </a:xfrm>
        </p:spPr>
        <p:txBody>
          <a:bodyPr>
            <a:noAutofit/>
          </a:bodyPr>
          <a:lstStyle/>
          <a:p>
            <a:pPr marL="114300" indent="0">
              <a:buNone/>
            </a:pPr>
            <a:endParaRPr lang="en-US" sz="2000" dirty="0"/>
          </a:p>
          <a:p>
            <a:endParaRPr lang="en-IN" sz="2000" dirty="0"/>
          </a:p>
        </p:txBody>
      </p:sp>
      <p:sp>
        <p:nvSpPr>
          <p:cNvPr id="9" name="TextBox 8">
            <a:extLst>
              <a:ext uri="{FF2B5EF4-FFF2-40B4-BE49-F238E27FC236}">
                <a16:creationId xmlns:a16="http://schemas.microsoft.com/office/drawing/2014/main" id="{4C2E0197-7875-A9CB-7577-8B46648E902D}"/>
              </a:ext>
            </a:extLst>
          </p:cNvPr>
          <p:cNvSpPr txBox="1"/>
          <p:nvPr/>
        </p:nvSpPr>
        <p:spPr>
          <a:xfrm>
            <a:off x="685800" y="575917"/>
            <a:ext cx="6097554" cy="548740"/>
          </a:xfrm>
          <a:prstGeom prst="rect">
            <a:avLst/>
          </a:prstGeom>
          <a:noFill/>
        </p:spPr>
        <p:txBody>
          <a:bodyPr wrap="square">
            <a:spAutoFit/>
          </a:bodyPr>
          <a:lstStyle/>
          <a:p>
            <a:pPr>
              <a:lnSpc>
                <a:spcPct val="107000"/>
              </a:lnSpc>
              <a:spcAft>
                <a:spcPts val="800"/>
              </a:spcAft>
            </a:pPr>
            <a:r>
              <a:rPr lang="en-IN" sz="2900" b="1" u="sng" kern="100" dirty="0">
                <a:effectLst/>
                <a:latin typeface="Calibri" panose="020F0502020204030204" pitchFamily="34" charset="0"/>
                <a:ea typeface="Calibri" panose="020F0502020204030204" pitchFamily="34" charset="0"/>
                <a:cs typeface="Times New Roman" panose="02020603050405020304" pitchFamily="18" charset="0"/>
              </a:rPr>
              <a:t>Dual </a:t>
            </a:r>
            <a:r>
              <a:rPr lang="en-IN" sz="2900" b="1" u="sng" kern="100" dirty="0">
                <a:effectLst/>
                <a:latin typeface="Arial Rounded MT Bold" panose="020F0704030504030204" pitchFamily="34" charset="0"/>
                <a:ea typeface="Calibri" panose="020F0502020204030204" pitchFamily="34" charset="0"/>
                <a:cs typeface="Times New Roman" panose="02020603050405020304" pitchFamily="18" charset="0"/>
              </a:rPr>
              <a:t>Verification</a:t>
            </a:r>
            <a:r>
              <a:rPr lang="en-IN" sz="2900" b="1" u="sng" kern="100" dirty="0">
                <a:effectLst/>
                <a:latin typeface="Calibri" panose="020F0502020204030204" pitchFamily="34" charset="0"/>
                <a:ea typeface="Calibri" panose="020F0502020204030204" pitchFamily="34" charset="0"/>
                <a:cs typeface="Times New Roman" panose="02020603050405020304" pitchFamily="18" charset="0"/>
              </a:rPr>
              <a:t> Process Module</a:t>
            </a:r>
            <a:endParaRPr lang="en-IN" sz="29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itle 1">
            <a:extLst>
              <a:ext uri="{FF2B5EF4-FFF2-40B4-BE49-F238E27FC236}">
                <a16:creationId xmlns:a16="http://schemas.microsoft.com/office/drawing/2014/main" id="{3269ECB2-005C-18CA-BCDB-79A50F6BB2CD}"/>
              </a:ext>
            </a:extLst>
          </p:cNvPr>
          <p:cNvSpPr>
            <a:spLocks noGrp="1"/>
          </p:cNvSpPr>
          <p:nvPr>
            <p:ph type="title"/>
          </p:nvPr>
        </p:nvSpPr>
        <p:spPr>
          <a:xfrm>
            <a:off x="417112" y="1235017"/>
            <a:ext cx="10131425" cy="5141069"/>
          </a:xfrm>
        </p:spPr>
        <p:txBody>
          <a:bodyPr>
            <a:norm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This module ensures that both the sender and receiver must authenticate using both OTPs and corresponding fingerprints independently, adding a multi-layered security approach to the transaction.</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Features:</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Requires both sender and receiver to authenticate using OTP and fingerprint.</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Ensures independent verification for both parties before completing a transaction.</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Integration Details:</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Links OTP and fingerprint validation systems to require independent authentication from both sender and receiver.</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Coordinates the authentication steps for both parties before allowing the transaction to proceed.</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Benefits:</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Increases transaction security by verifying both sender and receiver.</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Prevents fraudulent transactions by adding multiple layers of authentication.</a:t>
            </a:r>
          </a:p>
        </p:txBody>
      </p:sp>
      <p:grpSp>
        <p:nvGrpSpPr>
          <p:cNvPr id="11" name="Google Shape;282;p33">
            <a:extLst>
              <a:ext uri="{FF2B5EF4-FFF2-40B4-BE49-F238E27FC236}">
                <a16:creationId xmlns:a16="http://schemas.microsoft.com/office/drawing/2014/main" id="{1EFA5279-BA10-FDB0-60D9-CE20D1EC4832}"/>
              </a:ext>
            </a:extLst>
          </p:cNvPr>
          <p:cNvGrpSpPr/>
          <p:nvPr/>
        </p:nvGrpSpPr>
        <p:grpSpPr>
          <a:xfrm flipV="1">
            <a:off x="10515732" y="3558442"/>
            <a:ext cx="1667256" cy="3146845"/>
            <a:chOff x="7350442" y="2608992"/>
            <a:chExt cx="636650" cy="1673160"/>
          </a:xfrm>
        </p:grpSpPr>
        <p:sp>
          <p:nvSpPr>
            <p:cNvPr id="12" name="Google Shape;283;p33">
              <a:extLst>
                <a:ext uri="{FF2B5EF4-FFF2-40B4-BE49-F238E27FC236}">
                  <a16:creationId xmlns:a16="http://schemas.microsoft.com/office/drawing/2014/main" id="{7FA0A7D5-7A6E-E5FC-8AF1-69BEC94D3890}"/>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 name="Google Shape;284;p33">
              <a:extLst>
                <a:ext uri="{FF2B5EF4-FFF2-40B4-BE49-F238E27FC236}">
                  <a16:creationId xmlns:a16="http://schemas.microsoft.com/office/drawing/2014/main" id="{46DDFE26-6C27-85EC-BF36-0137EE7AD86B}"/>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285;p33">
              <a:extLst>
                <a:ext uri="{FF2B5EF4-FFF2-40B4-BE49-F238E27FC236}">
                  <a16:creationId xmlns:a16="http://schemas.microsoft.com/office/drawing/2014/main" id="{FF101336-2484-D00E-4FF1-F6316823BBC5}"/>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86;p33">
              <a:extLst>
                <a:ext uri="{FF2B5EF4-FFF2-40B4-BE49-F238E27FC236}">
                  <a16:creationId xmlns:a16="http://schemas.microsoft.com/office/drawing/2014/main" id="{BC070294-ADF8-2357-5319-3853D8207C41}"/>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87;p33">
              <a:extLst>
                <a:ext uri="{FF2B5EF4-FFF2-40B4-BE49-F238E27FC236}">
                  <a16:creationId xmlns:a16="http://schemas.microsoft.com/office/drawing/2014/main" id="{644CD7EA-33D6-8DFE-33E1-BAED061ACAAC}"/>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88;p33">
              <a:extLst>
                <a:ext uri="{FF2B5EF4-FFF2-40B4-BE49-F238E27FC236}">
                  <a16:creationId xmlns:a16="http://schemas.microsoft.com/office/drawing/2014/main" id="{510FBB40-DE2D-347E-5181-835F0422AF9A}"/>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8" name="Google Shape;289;p33">
              <a:extLst>
                <a:ext uri="{FF2B5EF4-FFF2-40B4-BE49-F238E27FC236}">
                  <a16:creationId xmlns:a16="http://schemas.microsoft.com/office/drawing/2014/main" id="{DF000E0A-1C08-1DF3-4A53-C014EC7BED15}"/>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710104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9978426C-E3E7-B42B-DD63-FFFF9FF8B007}"/>
              </a:ext>
            </a:extLst>
          </p:cNvPr>
          <p:cNvSpPr txBox="1"/>
          <p:nvPr/>
        </p:nvSpPr>
        <p:spPr>
          <a:xfrm>
            <a:off x="639147" y="311947"/>
            <a:ext cx="6097554" cy="1026243"/>
          </a:xfrm>
          <a:prstGeom prst="rect">
            <a:avLst/>
          </a:prstGeom>
          <a:noFill/>
        </p:spPr>
        <p:txBody>
          <a:bodyPr wrap="square">
            <a:spAutoFit/>
          </a:bodyPr>
          <a:lstStyle/>
          <a:p>
            <a:pPr>
              <a:lnSpc>
                <a:spcPct val="107000"/>
              </a:lnSpc>
              <a:spcAft>
                <a:spcPts val="800"/>
              </a:spcAft>
            </a:pPr>
            <a:r>
              <a:rPr lang="en-IN" sz="2900" b="1" u="sng" kern="100" dirty="0">
                <a:effectLst/>
                <a:latin typeface="Calibri" panose="020F0502020204030204" pitchFamily="34" charset="0"/>
                <a:ea typeface="Calibri" panose="020F0502020204030204" pitchFamily="34" charset="0"/>
                <a:cs typeface="Times New Roman" panose="02020603050405020304" pitchFamily="18" charset="0"/>
              </a:rPr>
              <a:t>Transaction Authentication </a:t>
            </a:r>
            <a:r>
              <a:rPr lang="en-IN" sz="2900" b="1" u="sng" kern="100" dirty="0">
                <a:latin typeface="Calibri" panose="020F0502020204030204" pitchFamily="34" charset="0"/>
                <a:ea typeface="Calibri" panose="020F0502020204030204" pitchFamily="34" charset="0"/>
                <a:cs typeface="Times New Roman" panose="02020603050405020304" pitchFamily="18" charset="0"/>
              </a:rPr>
              <a:t>Server </a:t>
            </a:r>
            <a:r>
              <a:rPr lang="en-IN" sz="2900" b="1" u="sng" kern="100" dirty="0">
                <a:effectLst/>
                <a:latin typeface="Calibri" panose="020F0502020204030204" pitchFamily="34" charset="0"/>
                <a:ea typeface="Calibri" panose="020F0502020204030204" pitchFamily="34" charset="0"/>
                <a:cs typeface="Times New Roman" panose="02020603050405020304" pitchFamily="18" charset="0"/>
              </a:rPr>
              <a:t>Module</a:t>
            </a:r>
            <a:endParaRPr lang="en-IN" sz="29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58132A11-C055-8911-FD60-1432F27EE651}"/>
              </a:ext>
            </a:extLst>
          </p:cNvPr>
          <p:cNvSpPr txBox="1"/>
          <p:nvPr/>
        </p:nvSpPr>
        <p:spPr>
          <a:xfrm>
            <a:off x="569168" y="1509667"/>
            <a:ext cx="9283959" cy="5151603"/>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This module manages the generation of OTPs, fingerprint validation, and overall transaction verification, ensuring that both parties are properly authenticated before a transaction is approved.</a:t>
            </a:r>
          </a:p>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Features: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Manages OTP generation, fingerprint matching, and transaction authorization.</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Ensures secure and reliable verification of both sender and receiver.</a:t>
            </a:r>
          </a:p>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Integration Details: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The central server interfaces with the OTP generation system and fingerprint matching system.</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Authenticates both OTP and fingerprint data, authorizing the transaction if all checks pass.</a:t>
            </a:r>
          </a:p>
          <a:p>
            <a:pPr>
              <a:lnSpc>
                <a:spcPct val="107000"/>
              </a:lnSpc>
              <a:spcAft>
                <a:spcPts val="800"/>
              </a:spcAft>
            </a:pP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Benefits:</a:t>
            </a:r>
            <a:endParaRPr lang="en-IN"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Centralized control for secure transaction validation.</a:t>
            </a:r>
          </a:p>
          <a:p>
            <a:pPr marL="342900" lvl="0" indent="-342900">
              <a:lnSpc>
                <a:spcPct val="107000"/>
              </a:lnSpc>
              <a:spcAft>
                <a:spcPts val="800"/>
              </a:spcAft>
              <a:buSzPts val="1000"/>
              <a:buFont typeface="Symbol" panose="05050102010706020507" pitchFamily="18" charset="2"/>
              <a:buChar char=""/>
              <a:tabLst>
                <a:tab pos="457200" algn="l"/>
              </a:tabLs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Ensures high-level security by validating both OTP and biometric data before authorizing a transaction.</a:t>
            </a:r>
          </a:p>
        </p:txBody>
      </p:sp>
      <p:grpSp>
        <p:nvGrpSpPr>
          <p:cNvPr id="10" name="Google Shape;282;p33">
            <a:extLst>
              <a:ext uri="{FF2B5EF4-FFF2-40B4-BE49-F238E27FC236}">
                <a16:creationId xmlns:a16="http://schemas.microsoft.com/office/drawing/2014/main" id="{7E4695D6-CACA-58FE-0C25-A50B0739F6EB}"/>
              </a:ext>
            </a:extLst>
          </p:cNvPr>
          <p:cNvGrpSpPr/>
          <p:nvPr/>
        </p:nvGrpSpPr>
        <p:grpSpPr>
          <a:xfrm flipV="1">
            <a:off x="10515732" y="3558442"/>
            <a:ext cx="1667256" cy="3146845"/>
            <a:chOff x="7350442" y="2608992"/>
            <a:chExt cx="636650" cy="1673160"/>
          </a:xfrm>
        </p:grpSpPr>
        <p:sp>
          <p:nvSpPr>
            <p:cNvPr id="11" name="Google Shape;283;p33">
              <a:extLst>
                <a:ext uri="{FF2B5EF4-FFF2-40B4-BE49-F238E27FC236}">
                  <a16:creationId xmlns:a16="http://schemas.microsoft.com/office/drawing/2014/main" id="{16052BEB-61E3-C4CB-33E9-B704562F33D7}"/>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2" name="Google Shape;284;p33">
              <a:extLst>
                <a:ext uri="{FF2B5EF4-FFF2-40B4-BE49-F238E27FC236}">
                  <a16:creationId xmlns:a16="http://schemas.microsoft.com/office/drawing/2014/main" id="{BF4A9F26-4BD1-C064-4C06-0C7CA024745F}"/>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285;p33">
              <a:extLst>
                <a:ext uri="{FF2B5EF4-FFF2-40B4-BE49-F238E27FC236}">
                  <a16:creationId xmlns:a16="http://schemas.microsoft.com/office/drawing/2014/main" id="{8A3478E1-8456-42D3-F506-A55BF12FDEFA}"/>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286;p33">
              <a:extLst>
                <a:ext uri="{FF2B5EF4-FFF2-40B4-BE49-F238E27FC236}">
                  <a16:creationId xmlns:a16="http://schemas.microsoft.com/office/drawing/2014/main" id="{373CCA5B-859D-AE17-AAB6-AED509F99CF6}"/>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87;p33">
              <a:extLst>
                <a:ext uri="{FF2B5EF4-FFF2-40B4-BE49-F238E27FC236}">
                  <a16:creationId xmlns:a16="http://schemas.microsoft.com/office/drawing/2014/main" id="{B7730452-A74B-C1F9-A6D9-7569F3D015B4}"/>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88;p33">
              <a:extLst>
                <a:ext uri="{FF2B5EF4-FFF2-40B4-BE49-F238E27FC236}">
                  <a16:creationId xmlns:a16="http://schemas.microsoft.com/office/drawing/2014/main" id="{6F2104EA-3625-A8A0-42E6-A6E8CFF81147}"/>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7" name="Google Shape;289;p33">
              <a:extLst>
                <a:ext uri="{FF2B5EF4-FFF2-40B4-BE49-F238E27FC236}">
                  <a16:creationId xmlns:a16="http://schemas.microsoft.com/office/drawing/2014/main" id="{7F055994-3C8D-5F3D-93E0-3B3B81F77C81}"/>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8878255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3AEC499-7BE7-8034-9182-9AFEA984DFA6}"/>
              </a:ext>
            </a:extLst>
          </p:cNvPr>
          <p:cNvSpPr>
            <a:spLocks noGrp="1"/>
          </p:cNvSpPr>
          <p:nvPr>
            <p:ph idx="1"/>
          </p:nvPr>
        </p:nvSpPr>
        <p:spPr>
          <a:xfrm>
            <a:off x="115832" y="424873"/>
            <a:ext cx="11270436" cy="6225309"/>
          </a:xfrm>
        </p:spPr>
        <p:txBody>
          <a:bodyPr anchor="t" anchorCtr="0">
            <a:normAutofit/>
          </a:bodyPr>
          <a:lstStyle/>
          <a:p>
            <a:pPr marL="114300" indent="0">
              <a:buNone/>
            </a:pPr>
            <a:r>
              <a:rPr lang="en-US" sz="2400" b="1" dirty="0"/>
              <a:t>Results</a:t>
            </a:r>
            <a:r>
              <a:rPr lang="en-US" sz="2400" dirty="0"/>
              <a:t>:</a:t>
            </a:r>
          </a:p>
          <a:p>
            <a:pPr marL="114300" indent="0">
              <a:buNone/>
            </a:pPr>
            <a:endParaRPr lang="en-US" sz="1600" dirty="0"/>
          </a:p>
          <a:p>
            <a:r>
              <a:rPr lang="en-IN" sz="2100" dirty="0"/>
              <a:t>The sender and the receiver side of the payment portal was setup successfully.</a:t>
            </a:r>
          </a:p>
          <a:p>
            <a:pPr marL="0" indent="0">
              <a:buNone/>
            </a:pPr>
            <a:endParaRPr lang="en-IN" sz="2100" dirty="0"/>
          </a:p>
          <a:p>
            <a:pPr marL="0" indent="0">
              <a:buNone/>
            </a:pPr>
            <a:r>
              <a:rPr lang="en-IN" sz="2100" b="1" dirty="0"/>
              <a:t> Landing Page</a:t>
            </a:r>
          </a:p>
          <a:p>
            <a:pPr marL="0" indent="0">
              <a:buNone/>
            </a:pPr>
            <a:endParaRPr lang="en-IN" sz="2100" b="1" dirty="0"/>
          </a:p>
        </p:txBody>
      </p:sp>
      <p:pic>
        <p:nvPicPr>
          <p:cNvPr id="5" name="Picture 4">
            <a:extLst>
              <a:ext uri="{FF2B5EF4-FFF2-40B4-BE49-F238E27FC236}">
                <a16:creationId xmlns:a16="http://schemas.microsoft.com/office/drawing/2014/main" id="{BF90278F-B557-8156-ADAB-BDCF28EBBEEF}"/>
              </a:ext>
            </a:extLst>
          </p:cNvPr>
          <p:cNvPicPr>
            <a:picLocks noChangeAspect="1"/>
          </p:cNvPicPr>
          <p:nvPr/>
        </p:nvPicPr>
        <p:blipFill>
          <a:blip r:embed="rId2"/>
          <a:stretch>
            <a:fillRect/>
          </a:stretch>
        </p:blipFill>
        <p:spPr>
          <a:xfrm>
            <a:off x="1982351" y="2754560"/>
            <a:ext cx="6019568" cy="3196425"/>
          </a:xfrm>
          <a:prstGeom prst="rect">
            <a:avLst/>
          </a:prstGeom>
        </p:spPr>
      </p:pic>
    </p:spTree>
    <p:extLst>
      <p:ext uri="{BB962C8B-B14F-4D97-AF65-F5344CB8AC3E}">
        <p14:creationId xmlns:p14="http://schemas.microsoft.com/office/powerpoint/2010/main" val="33530517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BC4448C-266C-BB09-E1F6-421C09E938BE}"/>
              </a:ext>
            </a:extLst>
          </p:cNvPr>
          <p:cNvSpPr>
            <a:spLocks noGrp="1"/>
          </p:cNvSpPr>
          <p:nvPr>
            <p:ph idx="1"/>
          </p:nvPr>
        </p:nvSpPr>
        <p:spPr>
          <a:xfrm>
            <a:off x="228450" y="735896"/>
            <a:ext cx="5544197" cy="5386208"/>
          </a:xfrm>
        </p:spPr>
        <p:txBody>
          <a:bodyPr/>
          <a:lstStyle/>
          <a:p>
            <a:pPr marL="0" indent="0">
              <a:buNone/>
            </a:pPr>
            <a:r>
              <a:rPr lang="en-IN" dirty="0"/>
              <a:t>Sender’s Side – Before Authentication</a:t>
            </a:r>
          </a:p>
          <a:p>
            <a:endParaRPr lang="en-IN" dirty="0"/>
          </a:p>
        </p:txBody>
      </p:sp>
      <p:pic>
        <p:nvPicPr>
          <p:cNvPr id="5" name="Picture 4">
            <a:extLst>
              <a:ext uri="{FF2B5EF4-FFF2-40B4-BE49-F238E27FC236}">
                <a16:creationId xmlns:a16="http://schemas.microsoft.com/office/drawing/2014/main" id="{264F9E98-036A-A494-8D5B-CC559A3BF157}"/>
              </a:ext>
            </a:extLst>
          </p:cNvPr>
          <p:cNvPicPr>
            <a:picLocks noChangeAspect="1"/>
          </p:cNvPicPr>
          <p:nvPr/>
        </p:nvPicPr>
        <p:blipFill>
          <a:blip r:embed="rId2"/>
          <a:stretch>
            <a:fillRect/>
          </a:stretch>
        </p:blipFill>
        <p:spPr>
          <a:xfrm>
            <a:off x="228450" y="2143444"/>
            <a:ext cx="5723833" cy="3033423"/>
          </a:xfrm>
          <a:prstGeom prst="rect">
            <a:avLst/>
          </a:prstGeom>
        </p:spPr>
      </p:pic>
      <p:sp>
        <p:nvSpPr>
          <p:cNvPr id="6" name="Content Placeholder 2">
            <a:extLst>
              <a:ext uri="{FF2B5EF4-FFF2-40B4-BE49-F238E27FC236}">
                <a16:creationId xmlns:a16="http://schemas.microsoft.com/office/drawing/2014/main" id="{021685F5-6A0C-CC36-6FBE-5CED71F24022}"/>
              </a:ext>
            </a:extLst>
          </p:cNvPr>
          <p:cNvSpPr txBox="1">
            <a:spLocks/>
          </p:cNvSpPr>
          <p:nvPr/>
        </p:nvSpPr>
        <p:spPr>
          <a:xfrm>
            <a:off x="6789771" y="596175"/>
            <a:ext cx="5074987" cy="51299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N" dirty="0"/>
              <a:t>Sender’s Side – After Authentication</a:t>
            </a:r>
          </a:p>
          <a:p>
            <a:endParaRPr lang="en-IN" dirty="0"/>
          </a:p>
        </p:txBody>
      </p:sp>
      <p:pic>
        <p:nvPicPr>
          <p:cNvPr id="8" name="Picture 7">
            <a:extLst>
              <a:ext uri="{FF2B5EF4-FFF2-40B4-BE49-F238E27FC236}">
                <a16:creationId xmlns:a16="http://schemas.microsoft.com/office/drawing/2014/main" id="{43B67EE2-7A57-4FEF-6779-71ECA0203CE6}"/>
              </a:ext>
            </a:extLst>
          </p:cNvPr>
          <p:cNvPicPr>
            <a:picLocks noChangeAspect="1"/>
          </p:cNvPicPr>
          <p:nvPr/>
        </p:nvPicPr>
        <p:blipFill>
          <a:blip r:embed="rId3"/>
          <a:stretch>
            <a:fillRect/>
          </a:stretch>
        </p:blipFill>
        <p:spPr>
          <a:xfrm>
            <a:off x="6462530" y="2143444"/>
            <a:ext cx="5729470" cy="3033424"/>
          </a:xfrm>
          <a:prstGeom prst="rect">
            <a:avLst/>
          </a:prstGeom>
        </p:spPr>
      </p:pic>
    </p:spTree>
    <p:extLst>
      <p:ext uri="{BB962C8B-B14F-4D97-AF65-F5344CB8AC3E}">
        <p14:creationId xmlns:p14="http://schemas.microsoft.com/office/powerpoint/2010/main" val="11980036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71CF8A4-B159-DC79-B201-EB2929C9D2C6}"/>
              </a:ext>
            </a:extLst>
          </p:cNvPr>
          <p:cNvSpPr>
            <a:spLocks noGrp="1"/>
          </p:cNvSpPr>
          <p:nvPr>
            <p:ph idx="1"/>
          </p:nvPr>
        </p:nvSpPr>
        <p:spPr>
          <a:xfrm>
            <a:off x="162335" y="540933"/>
            <a:ext cx="4505077" cy="4228893"/>
          </a:xfrm>
        </p:spPr>
        <p:txBody>
          <a:bodyPr/>
          <a:lstStyle/>
          <a:p>
            <a:pPr marL="0" indent="0">
              <a:buNone/>
            </a:pPr>
            <a:r>
              <a:rPr lang="en-IN" dirty="0"/>
              <a:t>Receiver’s Side – Before Authentication</a:t>
            </a:r>
          </a:p>
          <a:p>
            <a:endParaRPr lang="en-IN" dirty="0"/>
          </a:p>
          <a:p>
            <a:endParaRPr lang="en-IN" dirty="0"/>
          </a:p>
        </p:txBody>
      </p:sp>
      <p:sp>
        <p:nvSpPr>
          <p:cNvPr id="4" name="Content Placeholder 2">
            <a:extLst>
              <a:ext uri="{FF2B5EF4-FFF2-40B4-BE49-F238E27FC236}">
                <a16:creationId xmlns:a16="http://schemas.microsoft.com/office/drawing/2014/main" id="{215BF6D0-A07D-AAC5-D5F0-4ACBC2DBB690}"/>
              </a:ext>
            </a:extLst>
          </p:cNvPr>
          <p:cNvSpPr txBox="1">
            <a:spLocks/>
          </p:cNvSpPr>
          <p:nvPr/>
        </p:nvSpPr>
        <p:spPr>
          <a:xfrm>
            <a:off x="6580484" y="540933"/>
            <a:ext cx="5074987" cy="512991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N" dirty="0"/>
              <a:t>Receiver’s Side – After Authentication</a:t>
            </a:r>
          </a:p>
          <a:p>
            <a:endParaRPr lang="en-IN" dirty="0"/>
          </a:p>
        </p:txBody>
      </p:sp>
      <p:pic>
        <p:nvPicPr>
          <p:cNvPr id="6" name="Picture 5">
            <a:extLst>
              <a:ext uri="{FF2B5EF4-FFF2-40B4-BE49-F238E27FC236}">
                <a16:creationId xmlns:a16="http://schemas.microsoft.com/office/drawing/2014/main" id="{2E8FCC61-59FE-E7A0-B900-1504FB2E7C78}"/>
              </a:ext>
            </a:extLst>
          </p:cNvPr>
          <p:cNvPicPr>
            <a:picLocks noChangeAspect="1"/>
          </p:cNvPicPr>
          <p:nvPr/>
        </p:nvPicPr>
        <p:blipFill>
          <a:blip r:embed="rId2"/>
          <a:stretch>
            <a:fillRect/>
          </a:stretch>
        </p:blipFill>
        <p:spPr>
          <a:xfrm>
            <a:off x="162335" y="2137838"/>
            <a:ext cx="5823374" cy="3089210"/>
          </a:xfrm>
          <a:prstGeom prst="rect">
            <a:avLst/>
          </a:prstGeom>
        </p:spPr>
      </p:pic>
      <p:pic>
        <p:nvPicPr>
          <p:cNvPr id="8" name="Picture 7">
            <a:extLst>
              <a:ext uri="{FF2B5EF4-FFF2-40B4-BE49-F238E27FC236}">
                <a16:creationId xmlns:a16="http://schemas.microsoft.com/office/drawing/2014/main" id="{0B459CF2-3432-3320-DD46-EDA780E6B412}"/>
              </a:ext>
            </a:extLst>
          </p:cNvPr>
          <p:cNvPicPr>
            <a:picLocks noChangeAspect="1"/>
          </p:cNvPicPr>
          <p:nvPr/>
        </p:nvPicPr>
        <p:blipFill>
          <a:blip r:embed="rId3"/>
          <a:stretch>
            <a:fillRect/>
          </a:stretch>
        </p:blipFill>
        <p:spPr>
          <a:xfrm>
            <a:off x="6206291" y="2134803"/>
            <a:ext cx="5823374" cy="3092245"/>
          </a:xfrm>
          <a:prstGeom prst="rect">
            <a:avLst/>
          </a:prstGeom>
        </p:spPr>
      </p:pic>
    </p:spTree>
    <p:extLst>
      <p:ext uri="{BB962C8B-B14F-4D97-AF65-F5344CB8AC3E}">
        <p14:creationId xmlns:p14="http://schemas.microsoft.com/office/powerpoint/2010/main" val="11193324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2" y="406400"/>
            <a:ext cx="4634343" cy="905164"/>
          </a:xfrm>
        </p:spPr>
        <p:txBody>
          <a:bodyPr>
            <a:normAutofit/>
          </a:bodyPr>
          <a:lstStyle/>
          <a:p>
            <a:r>
              <a:rPr lang="en-US" sz="4400" u="sng" dirty="0">
                <a:latin typeface="Bahnschrift Condensed" panose="020B0502040204020203" pitchFamily="34" charset="0"/>
              </a:rPr>
              <a:t>Conclusion</a:t>
            </a:r>
            <a:endParaRPr lang="en-IN" sz="4400" u="sng" dirty="0">
              <a:latin typeface="Bahnschrift Condensed" panose="020B0502040204020203" pitchFamily="34" charset="0"/>
            </a:endParaRPr>
          </a:p>
        </p:txBody>
      </p:sp>
      <p:sp>
        <p:nvSpPr>
          <p:cNvPr id="3" name="Text Placeholder 2"/>
          <p:cNvSpPr>
            <a:spLocks noGrp="1"/>
          </p:cNvSpPr>
          <p:nvPr>
            <p:ph idx="1"/>
          </p:nvPr>
        </p:nvSpPr>
        <p:spPr>
          <a:xfrm>
            <a:off x="380553" y="1357140"/>
            <a:ext cx="10444420" cy="5199552"/>
          </a:xfrm>
        </p:spPr>
        <p:txBody>
          <a:bodyPr anchor="t" anchorCtr="0">
            <a:normAutofit/>
          </a:bodyPr>
          <a:lstStyle/>
          <a:p>
            <a:pPr marL="0" indent="0">
              <a:lnSpc>
                <a:spcPct val="150000"/>
              </a:lnSpc>
              <a:spcAft>
                <a:spcPts val="800"/>
              </a:spcAft>
              <a:buNone/>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The dual OTP-based two-step authentication system significantly enhances the security of online financial transactions. By implementing both OTP verification and fingerprint authentication, it provides a robust </a:t>
            </a: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defense</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against unauthorized access, identity theft, and other forms of cyber fraud. This system offers a more comprehensive and reliable method of verifying both the sender and receiver of transactions, thus reducing the potential for fraudulent activities and boosting user confidence in digital financial systems. With seamless integration into existing transaction platforms, this solution ensures that security can be easily implemented without disrupting the user experience.</a:t>
            </a:r>
          </a:p>
          <a:p>
            <a:pPr marL="0" indent="0">
              <a:lnSpc>
                <a:spcPct val="150000"/>
              </a:lnSpc>
              <a:spcAft>
                <a:spcPts val="800"/>
              </a:spcAft>
              <a:buNone/>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This research and implementation demonstrate the efficacy of multi-layered authentication in improving transaction security. By addressing critical vulnerabilities present in traditional single-layer OTP or password-based systems, it sets a new standard for secure financial transactions in an increasingly digital world.</a:t>
            </a:r>
          </a:p>
          <a:p>
            <a:pPr marL="0" indent="0">
              <a:lnSpc>
                <a:spcPct val="150000"/>
              </a:lnSpc>
              <a:buNone/>
            </a:pPr>
            <a:endParaRPr lang="en-IN" sz="1800" dirty="0"/>
          </a:p>
        </p:txBody>
      </p:sp>
      <p:grpSp>
        <p:nvGrpSpPr>
          <p:cNvPr id="4" name="Google Shape;282;p33">
            <a:extLst>
              <a:ext uri="{FF2B5EF4-FFF2-40B4-BE49-F238E27FC236}">
                <a16:creationId xmlns:a16="http://schemas.microsoft.com/office/drawing/2014/main" id="{15840185-8362-838E-B2D4-DEB726D7EA0C}"/>
              </a:ext>
            </a:extLst>
          </p:cNvPr>
          <p:cNvGrpSpPr/>
          <p:nvPr/>
        </p:nvGrpSpPr>
        <p:grpSpPr>
          <a:xfrm flipV="1">
            <a:off x="10532628" y="3606905"/>
            <a:ext cx="1667256" cy="3146845"/>
            <a:chOff x="7350442" y="2608992"/>
            <a:chExt cx="636650" cy="1673160"/>
          </a:xfrm>
        </p:grpSpPr>
        <p:sp>
          <p:nvSpPr>
            <p:cNvPr id="5" name="Google Shape;283;p33">
              <a:extLst>
                <a:ext uri="{FF2B5EF4-FFF2-40B4-BE49-F238E27FC236}">
                  <a16:creationId xmlns:a16="http://schemas.microsoft.com/office/drawing/2014/main" id="{5AEAE31F-1C18-A061-4D2C-DDD16E420857}"/>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 name="Google Shape;284;p33">
              <a:extLst>
                <a:ext uri="{FF2B5EF4-FFF2-40B4-BE49-F238E27FC236}">
                  <a16:creationId xmlns:a16="http://schemas.microsoft.com/office/drawing/2014/main" id="{36EB9721-D4DA-85CB-6318-1DC08C78657D}"/>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285;p33">
              <a:extLst>
                <a:ext uri="{FF2B5EF4-FFF2-40B4-BE49-F238E27FC236}">
                  <a16:creationId xmlns:a16="http://schemas.microsoft.com/office/drawing/2014/main" id="{08F369CC-B555-C04F-6A7A-F17BC2E50CFF}"/>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286;p33">
              <a:extLst>
                <a:ext uri="{FF2B5EF4-FFF2-40B4-BE49-F238E27FC236}">
                  <a16:creationId xmlns:a16="http://schemas.microsoft.com/office/drawing/2014/main" id="{EC973CE1-C93D-5B8F-11A7-3D29CB07709B}"/>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87;p33">
              <a:extLst>
                <a:ext uri="{FF2B5EF4-FFF2-40B4-BE49-F238E27FC236}">
                  <a16:creationId xmlns:a16="http://schemas.microsoft.com/office/drawing/2014/main" id="{BE3C95A0-6AA6-D47B-DC77-6AF6B79765CC}"/>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88;p33">
              <a:extLst>
                <a:ext uri="{FF2B5EF4-FFF2-40B4-BE49-F238E27FC236}">
                  <a16:creationId xmlns:a16="http://schemas.microsoft.com/office/drawing/2014/main" id="{61C9FE37-EC5B-68BB-A1FE-889346D1C037}"/>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1" name="Google Shape;289;p33">
              <a:extLst>
                <a:ext uri="{FF2B5EF4-FFF2-40B4-BE49-F238E27FC236}">
                  <a16:creationId xmlns:a16="http://schemas.microsoft.com/office/drawing/2014/main" id="{D47CCB38-D163-A0D7-6544-B45B23D40076}"/>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6454892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258618"/>
            <a:ext cx="8448963" cy="1086812"/>
          </a:xfrm>
        </p:spPr>
        <p:txBody>
          <a:bodyPr>
            <a:noAutofit/>
          </a:bodyPr>
          <a:lstStyle/>
          <a:p>
            <a:r>
              <a:rPr lang="en-US" sz="4400" u="sng" dirty="0">
                <a:latin typeface="Bahnschrift Condensed" panose="020B0502040204020203" pitchFamily="34" charset="0"/>
              </a:rPr>
              <a:t>Future Scope</a:t>
            </a:r>
            <a:endParaRPr lang="en-IN" sz="4400" u="sng" dirty="0">
              <a:latin typeface="Bahnschrift Condensed" panose="020B0502040204020203" pitchFamily="34" charset="0"/>
            </a:endParaRPr>
          </a:p>
        </p:txBody>
      </p:sp>
      <p:sp>
        <p:nvSpPr>
          <p:cNvPr id="3" name="Text Placeholder 2"/>
          <p:cNvSpPr>
            <a:spLocks noGrp="1"/>
          </p:cNvSpPr>
          <p:nvPr>
            <p:ph idx="1"/>
          </p:nvPr>
        </p:nvSpPr>
        <p:spPr>
          <a:xfrm>
            <a:off x="103218" y="1322644"/>
            <a:ext cx="10652257" cy="5285759"/>
          </a:xfrm>
        </p:spPr>
        <p:txBody>
          <a:bodyPr anchor="t" anchorCtr="0">
            <a:noAutofit/>
          </a:bodyPr>
          <a:lstStyle/>
          <a:p>
            <a:pPr marL="0" indent="0">
              <a:lnSpc>
                <a:spcPct val="107000"/>
              </a:lnSpc>
              <a:spcAft>
                <a:spcPts val="800"/>
              </a:spcAft>
              <a:buNone/>
            </a:pP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The dual OTP-based two-step authentication system can be further enhanced and expanded in the following ways:</a:t>
            </a:r>
          </a:p>
          <a:p>
            <a:pPr marL="342900" lvl="0" indent="-342900">
              <a:lnSpc>
                <a:spcPct val="107000"/>
              </a:lnSpc>
              <a:spcAft>
                <a:spcPts val="800"/>
              </a:spcAft>
              <a:buFont typeface="+mj-lt"/>
              <a:buAutoNum type="arabicPeriod"/>
              <a:tabLst>
                <a:tab pos="457200" algn="l"/>
              </a:tabLst>
            </a:pPr>
            <a:r>
              <a:rPr lang="en-IN" sz="1600" b="1" kern="100" dirty="0">
                <a:effectLst/>
                <a:latin typeface="Calibri" panose="020F0502020204030204" pitchFamily="34" charset="0"/>
                <a:ea typeface="Calibri" panose="020F0502020204030204" pitchFamily="34" charset="0"/>
                <a:cs typeface="Times New Roman" panose="02020603050405020304" pitchFamily="18" charset="0"/>
              </a:rPr>
              <a:t>Integration with Multi-Factor Authentication (MFA):</a:t>
            </a:r>
            <a:br>
              <a:rPr lang="en-IN" sz="1600" kern="100" dirty="0">
                <a:effectLst/>
                <a:latin typeface="Calibri" panose="020F0502020204030204" pitchFamily="34" charset="0"/>
                <a:ea typeface="Calibri" panose="020F0502020204030204" pitchFamily="34" charset="0"/>
                <a:cs typeface="Times New Roman" panose="02020603050405020304" pitchFamily="18" charset="0"/>
              </a:rPr>
            </a:b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Beyond OTP and fingerprint authentication, integrating additional factors such as facial recognition or voice recognition can further strengthen security, providing a more comprehensive multi-factor authentication system.</a:t>
            </a:r>
          </a:p>
          <a:p>
            <a:pPr marL="342900" lvl="0" indent="-342900">
              <a:lnSpc>
                <a:spcPct val="107000"/>
              </a:lnSpc>
              <a:spcAft>
                <a:spcPts val="800"/>
              </a:spcAft>
              <a:buFont typeface="+mj-lt"/>
              <a:buAutoNum type="arabicPeriod"/>
              <a:tabLst>
                <a:tab pos="457200" algn="l"/>
              </a:tabLst>
            </a:pPr>
            <a:r>
              <a:rPr lang="en-IN" sz="1600" b="1" kern="100" dirty="0">
                <a:effectLst/>
                <a:latin typeface="Calibri" panose="020F0502020204030204" pitchFamily="34" charset="0"/>
                <a:ea typeface="Calibri" panose="020F0502020204030204" pitchFamily="34" charset="0"/>
                <a:cs typeface="Times New Roman" panose="02020603050405020304" pitchFamily="18" charset="0"/>
              </a:rPr>
              <a:t>Scalability and Adaptability:</a:t>
            </a:r>
            <a:br>
              <a:rPr lang="en-IN" sz="1600" kern="100" dirty="0">
                <a:effectLst/>
                <a:latin typeface="Calibri" panose="020F0502020204030204" pitchFamily="34" charset="0"/>
                <a:ea typeface="Calibri" panose="020F0502020204030204" pitchFamily="34" charset="0"/>
                <a:cs typeface="Times New Roman" panose="02020603050405020304" pitchFamily="18" charset="0"/>
              </a:rPr>
            </a:b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As the number of digital transactions grows, this system can be scaled to accommodate more users and platforms, ensuring that security measures remain effective as transaction volumes increase. It can be adapted for various regions with different regulatory standards, enhancing its global applicability.</a:t>
            </a:r>
          </a:p>
          <a:p>
            <a:pPr marL="342900" lvl="0" indent="-342900">
              <a:lnSpc>
                <a:spcPct val="107000"/>
              </a:lnSpc>
              <a:spcAft>
                <a:spcPts val="800"/>
              </a:spcAft>
              <a:buFont typeface="+mj-lt"/>
              <a:buAutoNum type="arabicPeriod"/>
              <a:tabLst>
                <a:tab pos="457200" algn="l"/>
              </a:tabLst>
            </a:pPr>
            <a:r>
              <a:rPr lang="en-IN" sz="1600" b="1" kern="100" dirty="0">
                <a:effectLst/>
                <a:latin typeface="Calibri" panose="020F0502020204030204" pitchFamily="34" charset="0"/>
                <a:ea typeface="Calibri" panose="020F0502020204030204" pitchFamily="34" charset="0"/>
                <a:cs typeface="Times New Roman" panose="02020603050405020304" pitchFamily="18" charset="0"/>
              </a:rPr>
              <a:t>Blockchain Integration:</a:t>
            </a:r>
            <a:br>
              <a:rPr lang="en-IN" sz="1600" kern="100" dirty="0">
                <a:effectLst/>
                <a:latin typeface="Calibri" panose="020F0502020204030204" pitchFamily="34" charset="0"/>
                <a:ea typeface="Calibri" panose="020F0502020204030204" pitchFamily="34" charset="0"/>
                <a:cs typeface="Times New Roman" panose="02020603050405020304" pitchFamily="18" charset="0"/>
              </a:rPr>
            </a:b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Future versions of this system could leverage blockchain technology for transaction verification, ensuring even more transparency, security, and fraud prevention. Blockchain can be used to create an immutable ledger of transactions, making it easier to detect and prevent fraudulent activities.</a:t>
            </a:r>
          </a:p>
          <a:p>
            <a:pPr marL="342900" lvl="0" indent="-342900">
              <a:lnSpc>
                <a:spcPct val="107000"/>
              </a:lnSpc>
              <a:spcAft>
                <a:spcPts val="800"/>
              </a:spcAft>
              <a:buFont typeface="+mj-lt"/>
              <a:buAutoNum type="arabicPeriod"/>
              <a:tabLst>
                <a:tab pos="457200" algn="l"/>
              </a:tabLst>
            </a:pPr>
            <a:r>
              <a:rPr lang="en-IN" sz="1600" b="1" kern="100" dirty="0">
                <a:effectLst/>
                <a:latin typeface="Calibri" panose="020F0502020204030204" pitchFamily="34" charset="0"/>
                <a:ea typeface="Calibri" panose="020F0502020204030204" pitchFamily="34" charset="0"/>
                <a:cs typeface="Times New Roman" panose="02020603050405020304" pitchFamily="18" charset="0"/>
              </a:rPr>
              <a:t>Machine Learning for Threat Detection:</a:t>
            </a:r>
            <a:br>
              <a:rPr lang="en-IN" sz="1600" kern="100" dirty="0">
                <a:effectLst/>
                <a:latin typeface="Calibri" panose="020F0502020204030204" pitchFamily="34" charset="0"/>
                <a:ea typeface="Calibri" panose="020F0502020204030204" pitchFamily="34" charset="0"/>
                <a:cs typeface="Times New Roman" panose="02020603050405020304" pitchFamily="18" charset="0"/>
              </a:rPr>
            </a:b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Incorporating machine learning algorithms to detect unusual patterns in transactions could provide real-time fraud detection. Machine learning could be used to </a:t>
            </a:r>
            <a:r>
              <a:rPr lang="en-IN" sz="1600" kern="100" dirty="0" err="1">
                <a:effectLst/>
                <a:latin typeface="Calibri" panose="020F0502020204030204" pitchFamily="34" charset="0"/>
                <a:ea typeface="Calibri" panose="020F0502020204030204" pitchFamily="34" charset="0"/>
                <a:cs typeface="Times New Roman" panose="02020603050405020304" pitchFamily="18" charset="0"/>
              </a:rPr>
              <a:t>analyze</a:t>
            </a:r>
            <a:r>
              <a:rPr lang="en-IN" sz="1600" kern="100" dirty="0">
                <a:effectLst/>
                <a:latin typeface="Calibri" panose="020F0502020204030204" pitchFamily="34" charset="0"/>
                <a:ea typeface="Calibri" panose="020F0502020204030204" pitchFamily="34" charset="0"/>
                <a:cs typeface="Times New Roman" panose="02020603050405020304" pitchFamily="18" charset="0"/>
              </a:rPr>
              <a:t> historical transaction data and predict potential fraudulent activities, adding another layer of proactive security.</a:t>
            </a:r>
          </a:p>
          <a:p>
            <a:endParaRPr lang="en-IN" sz="1600" dirty="0"/>
          </a:p>
        </p:txBody>
      </p:sp>
      <p:grpSp>
        <p:nvGrpSpPr>
          <p:cNvPr id="4" name="Google Shape;282;p33">
            <a:extLst>
              <a:ext uri="{FF2B5EF4-FFF2-40B4-BE49-F238E27FC236}">
                <a16:creationId xmlns:a16="http://schemas.microsoft.com/office/drawing/2014/main" id="{C6432C7C-CE73-2FE6-90D0-4767DC791B57}"/>
              </a:ext>
            </a:extLst>
          </p:cNvPr>
          <p:cNvGrpSpPr/>
          <p:nvPr/>
        </p:nvGrpSpPr>
        <p:grpSpPr>
          <a:xfrm flipV="1">
            <a:off x="10524744" y="3711155"/>
            <a:ext cx="1667256" cy="3146845"/>
            <a:chOff x="7350442" y="2608992"/>
            <a:chExt cx="636650" cy="1673160"/>
          </a:xfrm>
        </p:grpSpPr>
        <p:sp>
          <p:nvSpPr>
            <p:cNvPr id="5" name="Google Shape;283;p33">
              <a:extLst>
                <a:ext uri="{FF2B5EF4-FFF2-40B4-BE49-F238E27FC236}">
                  <a16:creationId xmlns:a16="http://schemas.microsoft.com/office/drawing/2014/main" id="{179E0722-FEF6-E05B-0F37-49B767D9B797}"/>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 name="Google Shape;284;p33">
              <a:extLst>
                <a:ext uri="{FF2B5EF4-FFF2-40B4-BE49-F238E27FC236}">
                  <a16:creationId xmlns:a16="http://schemas.microsoft.com/office/drawing/2014/main" id="{AC3F75AA-8E6D-FB5A-6433-3675B727D2CC}"/>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285;p33">
              <a:extLst>
                <a:ext uri="{FF2B5EF4-FFF2-40B4-BE49-F238E27FC236}">
                  <a16:creationId xmlns:a16="http://schemas.microsoft.com/office/drawing/2014/main" id="{6C044881-78FB-1F2F-3334-7ACB23148C5A}"/>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286;p33">
              <a:extLst>
                <a:ext uri="{FF2B5EF4-FFF2-40B4-BE49-F238E27FC236}">
                  <a16:creationId xmlns:a16="http://schemas.microsoft.com/office/drawing/2014/main" id="{9FF17BDC-1344-AA56-5248-FBE74A05343C}"/>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87;p33">
              <a:extLst>
                <a:ext uri="{FF2B5EF4-FFF2-40B4-BE49-F238E27FC236}">
                  <a16:creationId xmlns:a16="http://schemas.microsoft.com/office/drawing/2014/main" id="{4026CAB2-A5BF-55B2-987E-CC3AD954AEB1}"/>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88;p33">
              <a:extLst>
                <a:ext uri="{FF2B5EF4-FFF2-40B4-BE49-F238E27FC236}">
                  <a16:creationId xmlns:a16="http://schemas.microsoft.com/office/drawing/2014/main" id="{D01D1836-99F3-E550-E5EB-772BC8345543}"/>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1" name="Google Shape;289;p33">
              <a:extLst>
                <a:ext uri="{FF2B5EF4-FFF2-40B4-BE49-F238E27FC236}">
                  <a16:creationId xmlns:a16="http://schemas.microsoft.com/office/drawing/2014/main" id="{4BF25D3C-DDE3-7FDD-E891-CA3C0EFE0DE5}"/>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32528515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9809" y="-107418"/>
            <a:ext cx="2325255" cy="1237673"/>
          </a:xfrm>
        </p:spPr>
        <p:txBody>
          <a:bodyPr>
            <a:normAutofit/>
          </a:bodyPr>
          <a:lstStyle/>
          <a:p>
            <a:r>
              <a:rPr lang="en-US" sz="4400" u="sng" dirty="0">
                <a:latin typeface="Bahnschrift Condensed" panose="020B0502040204020203" pitchFamily="34" charset="0"/>
              </a:rPr>
              <a:t>References</a:t>
            </a:r>
            <a:endParaRPr lang="en-IN" sz="4400" u="sng" dirty="0">
              <a:latin typeface="Bahnschrift Condensed" panose="020B0502040204020203" pitchFamily="34" charset="0"/>
            </a:endParaRPr>
          </a:p>
        </p:txBody>
      </p:sp>
      <p:sp>
        <p:nvSpPr>
          <p:cNvPr id="3" name="Text Placeholder 2"/>
          <p:cNvSpPr>
            <a:spLocks noGrp="1"/>
          </p:cNvSpPr>
          <p:nvPr>
            <p:ph idx="1"/>
          </p:nvPr>
        </p:nvSpPr>
        <p:spPr>
          <a:xfrm>
            <a:off x="572246" y="1130255"/>
            <a:ext cx="10131426" cy="5224825"/>
          </a:xfrm>
        </p:spPr>
        <p:txBody>
          <a:bodyPr anchor="t" anchorCtr="0">
            <a:noAutofit/>
          </a:bodyPr>
          <a:lstStyle/>
          <a:p>
            <a:pPr marL="342900" marR="972185" lvl="0" indent="-342900">
              <a:lnSpc>
                <a:spcPct val="92000"/>
              </a:lnSpc>
              <a:buSzPts val="1200"/>
              <a:buFont typeface="Calibri" panose="020F0502020204030204" pitchFamily="34" charset="0"/>
              <a:buAutoNum type="arabicPeriod"/>
              <a:tabLst>
                <a:tab pos="369570" algn="l"/>
                <a:tab pos="371475" algn="l"/>
              </a:tabLst>
            </a:pPr>
            <a:r>
              <a:rPr lang="en-US" sz="1600" spc="-15" dirty="0">
                <a:effectLst/>
                <a:latin typeface="Times New Roman" panose="02020603050405020304" pitchFamily="18" charset="0"/>
                <a:ea typeface="Calibri" panose="020F0502020204030204" pitchFamily="34" charset="0"/>
              </a:rPr>
              <a:t>Gao,</a:t>
            </a:r>
            <a:r>
              <a:rPr lang="en-US" sz="1600" spc="15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et al. ”Multilevel Security and Dual OTP System for Online</a:t>
            </a:r>
            <a:r>
              <a:rPr lang="en-US" sz="1600" spc="200" dirty="0">
                <a:effectLst/>
                <a:latin typeface="Times New Roman" panose="02020603050405020304" pitchFamily="18" charset="0"/>
                <a:ea typeface="Calibri" panose="020F0502020204030204" pitchFamily="34" charset="0"/>
              </a:rPr>
              <a:t> </a:t>
            </a:r>
            <a:r>
              <a:rPr lang="en-US" sz="1600" spc="-15" dirty="0" err="1">
                <a:effectLst/>
                <a:latin typeface="Times New Roman" panose="02020603050405020304" pitchFamily="18" charset="0"/>
                <a:ea typeface="Calibri" panose="020F0502020204030204" pitchFamily="34" charset="0"/>
              </a:rPr>
              <a:t>Transactions,”IEEE</a:t>
            </a:r>
            <a:r>
              <a:rPr lang="en-US" sz="1600" spc="-15" dirty="0">
                <a:effectLst/>
                <a:latin typeface="Times New Roman" panose="02020603050405020304" pitchFamily="18" charset="0"/>
                <a:ea typeface="Calibri" panose="020F0502020204030204" pitchFamily="34" charset="0"/>
              </a:rPr>
              <a:t>, 2018.</a:t>
            </a:r>
            <a:endParaRPr lang="en-IN" sz="1600" spc="-15" dirty="0">
              <a:effectLst/>
              <a:latin typeface="Times New Roman" panose="02020603050405020304" pitchFamily="18" charset="0"/>
              <a:ea typeface="Calibri" panose="020F0502020204030204" pitchFamily="34" charset="0"/>
            </a:endParaRPr>
          </a:p>
          <a:p>
            <a:pPr marL="342900" marR="338455" lvl="0" indent="-342900">
              <a:lnSpc>
                <a:spcPct val="95000"/>
              </a:lnSpc>
              <a:spcBef>
                <a:spcPts val="1055"/>
              </a:spcBef>
              <a:buSzPts val="1200"/>
              <a:buFont typeface="Calibri" panose="020F0502020204030204" pitchFamily="34" charset="0"/>
              <a:buAutoNum type="arabicPeriod"/>
              <a:tabLst>
                <a:tab pos="369570" algn="l"/>
                <a:tab pos="371475" algn="l"/>
              </a:tabLst>
            </a:pPr>
            <a:r>
              <a:rPr lang="en-US" sz="1600" spc="-15" dirty="0">
                <a:effectLst/>
                <a:latin typeface="Times New Roman" panose="02020603050405020304" pitchFamily="18" charset="0"/>
                <a:ea typeface="Calibri" panose="020F0502020204030204" pitchFamily="34" charset="0"/>
              </a:rPr>
              <a:t>Mondal,</a:t>
            </a:r>
            <a:r>
              <a:rPr lang="en-US" sz="1600" spc="20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P.</a:t>
            </a:r>
            <a:r>
              <a:rPr lang="en-US" sz="1600" spc="20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C.,</a:t>
            </a:r>
            <a:r>
              <a:rPr lang="en-US" sz="1600" spc="20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et</a:t>
            </a:r>
            <a:r>
              <a:rPr lang="en-US" sz="1600" spc="18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al.</a:t>
            </a:r>
            <a:r>
              <a:rPr lang="en-US" sz="1600" spc="17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”Transaction</a:t>
            </a:r>
            <a:r>
              <a:rPr lang="en-US" sz="1600" spc="18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Authorization</a:t>
            </a:r>
            <a:r>
              <a:rPr lang="en-US" sz="1600" spc="19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from</a:t>
            </a:r>
            <a:r>
              <a:rPr lang="en-US" sz="1600" spc="20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KYC</a:t>
            </a:r>
            <a:r>
              <a:rPr lang="en-US" sz="1600" spc="19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Information,” </a:t>
            </a:r>
            <a:r>
              <a:rPr lang="en-US" sz="1600" spc="-10" dirty="0">
                <a:effectLst/>
                <a:latin typeface="Times New Roman" panose="02020603050405020304" pitchFamily="18" charset="0"/>
                <a:ea typeface="Calibri" panose="020F0502020204030204" pitchFamily="34" charset="0"/>
              </a:rPr>
              <a:t>IEEE,2023.</a:t>
            </a:r>
            <a:endParaRPr lang="en-IN" sz="1600" spc="-15" dirty="0">
              <a:effectLst/>
              <a:latin typeface="Times New Roman" panose="02020603050405020304" pitchFamily="18" charset="0"/>
              <a:ea typeface="Calibri" panose="020F0502020204030204" pitchFamily="34" charset="0"/>
            </a:endParaRPr>
          </a:p>
          <a:p>
            <a:pPr marL="342900" marR="286385" lvl="0" indent="-342900">
              <a:lnSpc>
                <a:spcPct val="92000"/>
              </a:lnSpc>
              <a:spcBef>
                <a:spcPts val="1065"/>
              </a:spcBef>
              <a:buSzPts val="1200"/>
              <a:buFont typeface="Calibri" panose="020F0502020204030204" pitchFamily="34" charset="0"/>
              <a:buAutoNum type="arabicPeriod"/>
              <a:tabLst>
                <a:tab pos="369570" algn="l"/>
                <a:tab pos="371475" algn="l"/>
              </a:tabLst>
            </a:pPr>
            <a:r>
              <a:rPr lang="en-US" sz="1600" spc="-15" dirty="0" err="1">
                <a:effectLst/>
                <a:latin typeface="Times New Roman" panose="02020603050405020304" pitchFamily="18" charset="0"/>
                <a:ea typeface="Calibri" panose="020F0502020204030204" pitchFamily="34" charset="0"/>
              </a:rPr>
              <a:t>Viswesh</a:t>
            </a:r>
            <a:r>
              <a:rPr lang="en-US" sz="1600" spc="-15" dirty="0">
                <a:effectLst/>
                <a:latin typeface="Times New Roman" panose="02020603050405020304" pitchFamily="18" charset="0"/>
                <a:ea typeface="Calibri" panose="020F0502020204030204" pitchFamily="34" charset="0"/>
              </a:rPr>
              <a:t>,</a:t>
            </a:r>
            <a:r>
              <a:rPr lang="en-US" sz="1600" spc="-2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G.</a:t>
            </a:r>
            <a:r>
              <a:rPr lang="en-US" sz="1600" spc="-2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&amp;</a:t>
            </a:r>
            <a:r>
              <a:rPr lang="en-US" sz="1600" spc="-20" dirty="0">
                <a:effectLst/>
                <a:latin typeface="Times New Roman" panose="02020603050405020304" pitchFamily="18" charset="0"/>
                <a:ea typeface="Calibri" panose="020F0502020204030204" pitchFamily="34" charset="0"/>
              </a:rPr>
              <a:t> </a:t>
            </a:r>
            <a:r>
              <a:rPr lang="en-US" sz="1600" spc="-15" dirty="0" err="1">
                <a:effectLst/>
                <a:latin typeface="Times New Roman" panose="02020603050405020304" pitchFamily="18" charset="0"/>
                <a:ea typeface="Calibri" panose="020F0502020204030204" pitchFamily="34" charset="0"/>
              </a:rPr>
              <a:t>Vinothiyalakshmi</a:t>
            </a:r>
            <a:r>
              <a:rPr lang="en-US" sz="1600" spc="-15" dirty="0">
                <a:effectLst/>
                <a:latin typeface="Times New Roman" panose="02020603050405020304" pitchFamily="18" charset="0"/>
                <a:ea typeface="Calibri" panose="020F0502020204030204" pitchFamily="34" charset="0"/>
              </a:rPr>
              <a:t>,</a:t>
            </a:r>
            <a:r>
              <a:rPr lang="en-US" sz="1600" spc="-1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P., ”Secure</a:t>
            </a:r>
            <a:r>
              <a:rPr lang="en-US" sz="1600" spc="-1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Electronic</a:t>
            </a:r>
            <a:r>
              <a:rPr lang="en-US" sz="1600" spc="-4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Banking</a:t>
            </a:r>
            <a:r>
              <a:rPr lang="en-US" sz="1600" spc="-2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Transaction </a:t>
            </a:r>
            <a:r>
              <a:rPr lang="en-US" sz="1600" spc="-15" dirty="0" err="1">
                <a:effectLst/>
                <a:latin typeface="Times New Roman" panose="02020603050405020304" pitchFamily="18" charset="0"/>
                <a:ea typeface="Calibri" panose="020F0502020204030204" pitchFamily="34" charset="0"/>
              </a:rPr>
              <a:t>usingDouble</a:t>
            </a:r>
            <a:r>
              <a:rPr lang="en-US" sz="1600" spc="-15" dirty="0">
                <a:effectLst/>
                <a:latin typeface="Times New Roman" panose="02020603050405020304" pitchFamily="18" charset="0"/>
                <a:ea typeface="Calibri" panose="020F0502020204030204" pitchFamily="34" charset="0"/>
              </a:rPr>
              <a:t> Sanction Security Algorithm,” IEEE, 2023.</a:t>
            </a:r>
            <a:endParaRPr lang="en-IN" sz="1600" spc="-15" dirty="0">
              <a:effectLst/>
              <a:latin typeface="Times New Roman" panose="02020603050405020304" pitchFamily="18" charset="0"/>
              <a:ea typeface="Calibri" panose="020F0502020204030204" pitchFamily="34" charset="0"/>
            </a:endParaRPr>
          </a:p>
          <a:p>
            <a:pPr marL="342900" marR="227330" lvl="0" indent="-342900">
              <a:lnSpc>
                <a:spcPct val="96000"/>
              </a:lnSpc>
              <a:spcBef>
                <a:spcPts val="1030"/>
              </a:spcBef>
              <a:buSzPts val="1200"/>
              <a:buFont typeface="Calibri" panose="020F0502020204030204" pitchFamily="34" charset="0"/>
              <a:buAutoNum type="arabicPeriod"/>
              <a:tabLst>
                <a:tab pos="369570" algn="l"/>
                <a:tab pos="371475" algn="l"/>
              </a:tabLst>
            </a:pPr>
            <a:r>
              <a:rPr lang="en-US" sz="1600" spc="-15" dirty="0">
                <a:effectLst/>
                <a:latin typeface="Times New Roman" panose="02020603050405020304" pitchFamily="18" charset="0"/>
                <a:ea typeface="Calibri" panose="020F0502020204030204" pitchFamily="34" charset="0"/>
              </a:rPr>
              <a:t>D.</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Datta,</a:t>
            </a:r>
            <a:r>
              <a:rPr lang="en-US" sz="1600" spc="-2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S.</a:t>
            </a:r>
            <a:r>
              <a:rPr lang="en-US" sz="1600" spc="-2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Sarkar,</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and P.</a:t>
            </a:r>
            <a:r>
              <a:rPr lang="en-US" sz="1600" spc="-25" dirty="0">
                <a:effectLst/>
                <a:latin typeface="Times New Roman" panose="02020603050405020304" pitchFamily="18" charset="0"/>
                <a:ea typeface="Calibri" panose="020F0502020204030204" pitchFamily="34" charset="0"/>
              </a:rPr>
              <a:t> </a:t>
            </a:r>
            <a:r>
              <a:rPr lang="en-US" sz="1600" spc="-15" dirty="0" err="1">
                <a:effectLst/>
                <a:latin typeface="Times New Roman" panose="02020603050405020304" pitchFamily="18" charset="0"/>
                <a:ea typeface="Calibri" panose="020F0502020204030204" pitchFamily="34" charset="0"/>
              </a:rPr>
              <a:t>Bhowmick</a:t>
            </a:r>
            <a:r>
              <a:rPr lang="en-US" sz="1600" spc="-15" dirty="0">
                <a:effectLst/>
                <a:latin typeface="Times New Roman" panose="02020603050405020304" pitchFamily="18" charset="0"/>
                <a:ea typeface="Calibri" panose="020F0502020204030204" pitchFamily="34" charset="0"/>
              </a:rPr>
              <a:t>,</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"Design</a:t>
            </a:r>
            <a:r>
              <a:rPr lang="en-US" sz="1600" spc="-3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and Implementation</a:t>
            </a:r>
            <a:r>
              <a:rPr lang="en-US" sz="1600" spc="-3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of</a:t>
            </a:r>
            <a:r>
              <a:rPr lang="en-US" sz="1600" spc="-5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Online</a:t>
            </a:r>
            <a:r>
              <a:rPr lang="en-US" sz="1600" spc="-2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Banking System with Two Factor Authentication," International Journal of Computer Applications, vol. 107, no. 10, pp. 29-34, Dec. 2014.</a:t>
            </a:r>
            <a:endParaRPr lang="en-IN" sz="1600" spc="-15" dirty="0">
              <a:effectLst/>
              <a:latin typeface="Times New Roman" panose="02020603050405020304" pitchFamily="18" charset="0"/>
              <a:ea typeface="Calibri" panose="020F0502020204030204" pitchFamily="34" charset="0"/>
            </a:endParaRPr>
          </a:p>
          <a:p>
            <a:pPr marL="342900" marR="286385" lvl="0" indent="-342900" algn="just">
              <a:lnSpc>
                <a:spcPct val="111000"/>
              </a:lnSpc>
              <a:spcBef>
                <a:spcPts val="980"/>
              </a:spcBef>
              <a:buSzPts val="1200"/>
              <a:buFont typeface="Calibri" panose="020F0502020204030204" pitchFamily="34" charset="0"/>
              <a:buAutoNum type="arabicPeriod"/>
              <a:tabLst>
                <a:tab pos="369570" algn="l"/>
                <a:tab pos="371475" algn="l"/>
              </a:tabLst>
            </a:pPr>
            <a:r>
              <a:rPr lang="en-US" sz="1600" spc="-15" dirty="0">
                <a:effectLst/>
                <a:latin typeface="Times New Roman" panose="02020603050405020304" pitchFamily="18" charset="0"/>
                <a:ea typeface="Calibri" panose="020F0502020204030204" pitchFamily="34" charset="0"/>
              </a:rPr>
              <a:t>S. Singh</a:t>
            </a:r>
            <a:r>
              <a:rPr lang="en-US" sz="1600" spc="-2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and S. Sharma, "Design</a:t>
            </a:r>
            <a:r>
              <a:rPr lang="en-US" sz="1600" spc="-2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and Implementation</a:t>
            </a:r>
            <a:r>
              <a:rPr lang="en-US" sz="1600" spc="-4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of</a:t>
            </a:r>
            <a:r>
              <a:rPr lang="en-US" sz="1600" spc="-3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Online Banking System</a:t>
            </a:r>
            <a:r>
              <a:rPr lang="en-US" sz="1600" spc="-4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with Fingerprint Authentication,"</a:t>
            </a:r>
            <a:r>
              <a:rPr lang="en-US" sz="1600" spc="-3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International</a:t>
            </a:r>
            <a:r>
              <a:rPr lang="en-US" sz="1600" spc="-4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Journal</a:t>
            </a:r>
            <a:r>
              <a:rPr lang="en-US" sz="1600" spc="-2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of</a:t>
            </a:r>
            <a:r>
              <a:rPr lang="en-US" sz="1600" spc="-6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Advanced</a:t>
            </a:r>
            <a:r>
              <a:rPr lang="en-US" sz="1600" spc="-2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Research</a:t>
            </a:r>
            <a:r>
              <a:rPr lang="en-US" sz="1600" spc="-2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in</a:t>
            </a:r>
            <a:r>
              <a:rPr lang="en-US" sz="1600" spc="-2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Computer Science and Software Engineering, vol. 6, no. 10, pp. 275-280, Oct. 2016.</a:t>
            </a:r>
            <a:endParaRPr lang="en-IN" sz="1600" spc="-15" dirty="0">
              <a:effectLst/>
              <a:latin typeface="Times New Roman" panose="02020603050405020304" pitchFamily="18" charset="0"/>
              <a:ea typeface="Calibri" panose="020F0502020204030204" pitchFamily="34" charset="0"/>
            </a:endParaRPr>
          </a:p>
          <a:p>
            <a:pPr marL="342900" marR="414020" lvl="0" indent="-342900">
              <a:lnSpc>
                <a:spcPct val="111000"/>
              </a:lnSpc>
              <a:spcBef>
                <a:spcPts val="1030"/>
              </a:spcBef>
              <a:buSzPts val="1200"/>
              <a:buFont typeface="Calibri" panose="020F0502020204030204" pitchFamily="34" charset="0"/>
              <a:buAutoNum type="arabicPeriod"/>
              <a:tabLst>
                <a:tab pos="369570" algn="l"/>
                <a:tab pos="371475" algn="l"/>
              </a:tabLst>
            </a:pPr>
            <a:r>
              <a:rPr lang="en-US" sz="1600" spc="-15" dirty="0">
                <a:effectLst/>
                <a:latin typeface="Times New Roman" panose="02020603050405020304" pitchFamily="18" charset="0"/>
                <a:ea typeface="Calibri" panose="020F0502020204030204" pitchFamily="34" charset="0"/>
              </a:rPr>
              <a:t>Mishra,</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Yadav,</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D.,</a:t>
            </a:r>
            <a:r>
              <a:rPr lang="en-US" sz="1600" spc="-2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Yadav,</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N.,</a:t>
            </a:r>
            <a:r>
              <a:rPr lang="en-US" sz="1600" spc="-2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&amp;</a:t>
            </a:r>
            <a:r>
              <a:rPr lang="en-US" sz="1600" spc="-3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Tiwari,</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N.</a:t>
            </a:r>
            <a:r>
              <a:rPr lang="en-US" sz="1600" spc="-1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(2019).</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ATM security</a:t>
            </a:r>
            <a:r>
              <a:rPr lang="en-US" sz="1600" spc="-6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system</a:t>
            </a:r>
            <a:r>
              <a:rPr lang="en-US" sz="1600" spc="-5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using biometric identification technique. In 2019 International Conference on Advanced Computing and Intelligent Engineering (ICACIE) (pp. 136-140). IEEE.</a:t>
            </a:r>
            <a:endParaRPr lang="en-IN" sz="1600" spc="-15" dirty="0">
              <a:effectLst/>
              <a:latin typeface="Times New Roman" panose="02020603050405020304" pitchFamily="18" charset="0"/>
              <a:ea typeface="Calibri" panose="020F0502020204030204" pitchFamily="34" charset="0"/>
            </a:endParaRPr>
          </a:p>
          <a:p>
            <a:pPr marL="342900" marR="225425" lvl="0" indent="-342900">
              <a:lnSpc>
                <a:spcPct val="113000"/>
              </a:lnSpc>
              <a:spcBef>
                <a:spcPts val="1030"/>
              </a:spcBef>
              <a:buSzPts val="1200"/>
              <a:buFont typeface="Calibri" panose="020F0502020204030204" pitchFamily="34" charset="0"/>
              <a:buAutoNum type="arabicPeriod"/>
              <a:tabLst>
                <a:tab pos="369570" algn="l"/>
                <a:tab pos="371475" algn="l"/>
              </a:tabLst>
            </a:pPr>
            <a:r>
              <a:rPr lang="en-US" sz="1600" spc="-15" dirty="0">
                <a:effectLst/>
                <a:latin typeface="Times New Roman" panose="02020603050405020304" pitchFamily="18" charset="0"/>
                <a:ea typeface="Calibri" panose="020F0502020204030204" pitchFamily="34" charset="0"/>
              </a:rPr>
              <a:t>Nasir, A. A., Usman, M., Ullah, A., Hassan, M., &amp; Riaz, M. N. (2018). Design and development of</a:t>
            </a:r>
            <a:r>
              <a:rPr lang="en-US" sz="1600" spc="-5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fingerprint authentication</a:t>
            </a:r>
            <a:r>
              <a:rPr lang="en-US" sz="1600" spc="-4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and</a:t>
            </a:r>
            <a:r>
              <a:rPr lang="en-US" sz="1600" spc="-2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verification</a:t>
            </a:r>
            <a:r>
              <a:rPr lang="en-US" sz="1600" spc="-4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system</a:t>
            </a:r>
            <a:r>
              <a:rPr lang="en-US" sz="1600" spc="-4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for ATM</a:t>
            </a:r>
            <a:r>
              <a:rPr lang="en-US" sz="1600" spc="-3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security.</a:t>
            </a:r>
            <a:r>
              <a:rPr lang="en-US" sz="1600" spc="-1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In 2018 15th International </a:t>
            </a:r>
            <a:r>
              <a:rPr lang="en-US" sz="1600" spc="-15" dirty="0" err="1">
                <a:effectLst/>
                <a:latin typeface="Times New Roman" panose="02020603050405020304" pitchFamily="18" charset="0"/>
                <a:ea typeface="Calibri" panose="020F0502020204030204" pitchFamily="34" charset="0"/>
              </a:rPr>
              <a:t>Bhurban</a:t>
            </a:r>
            <a:r>
              <a:rPr lang="en-US" sz="1600" spc="-15" dirty="0">
                <a:effectLst/>
                <a:latin typeface="Times New Roman" panose="02020603050405020304" pitchFamily="18" charset="0"/>
                <a:ea typeface="Calibri" panose="020F0502020204030204" pitchFamily="34" charset="0"/>
              </a:rPr>
              <a:t> Conference on Applied Sciences and Technology (IBCAST) (pp. 494-498). IEEE.</a:t>
            </a:r>
            <a:endParaRPr lang="en-IN" sz="1600" spc="-15" dirty="0">
              <a:effectLst/>
              <a:latin typeface="Times New Roman" panose="02020603050405020304" pitchFamily="18" charset="0"/>
              <a:ea typeface="Calibri" panose="020F0502020204030204" pitchFamily="34" charset="0"/>
            </a:endParaRPr>
          </a:p>
          <a:p>
            <a:pPr marL="342900" marR="68580" lvl="0" indent="-342900">
              <a:lnSpc>
                <a:spcPct val="111000"/>
              </a:lnSpc>
              <a:spcBef>
                <a:spcPts val="980"/>
              </a:spcBef>
              <a:buSzPts val="1200"/>
              <a:buFont typeface="Calibri" panose="020F0502020204030204" pitchFamily="34" charset="0"/>
              <a:buAutoNum type="arabicPeriod"/>
              <a:tabLst>
                <a:tab pos="369570" algn="l"/>
                <a:tab pos="371475" algn="l"/>
              </a:tabLst>
            </a:pPr>
            <a:r>
              <a:rPr lang="en-US" sz="1600" spc="-15" dirty="0">
                <a:effectLst/>
                <a:latin typeface="Times New Roman" panose="02020603050405020304" pitchFamily="18" charset="0"/>
                <a:ea typeface="Calibri" panose="020F0502020204030204" pitchFamily="34" charset="0"/>
              </a:rPr>
              <a:t>Gohil,</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P.,</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&amp;</a:t>
            </a:r>
            <a:r>
              <a:rPr lang="en-US" sz="1600" spc="-3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Patel,</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(2019).</a:t>
            </a:r>
            <a:r>
              <a:rPr lang="en-US" sz="1600" spc="-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Fingerprint authentication</a:t>
            </a:r>
            <a:r>
              <a:rPr lang="en-US" sz="1600" spc="-3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and verification</a:t>
            </a:r>
            <a:r>
              <a:rPr lang="en-US" sz="1600" spc="-3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system</a:t>
            </a:r>
            <a:r>
              <a:rPr lang="en-US" sz="1600" spc="-35"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for</a:t>
            </a:r>
            <a:r>
              <a:rPr lang="en-US" sz="1600" spc="-10" dirty="0">
                <a:effectLst/>
                <a:latin typeface="Times New Roman" panose="02020603050405020304" pitchFamily="18" charset="0"/>
                <a:ea typeface="Calibri" panose="020F0502020204030204" pitchFamily="34" charset="0"/>
              </a:rPr>
              <a:t> </a:t>
            </a:r>
            <a:r>
              <a:rPr lang="en-US" sz="1600" spc="-15" dirty="0">
                <a:effectLst/>
                <a:latin typeface="Times New Roman" panose="02020603050405020304" pitchFamily="18" charset="0"/>
                <a:ea typeface="Calibri" panose="020F0502020204030204" pitchFamily="34" charset="0"/>
              </a:rPr>
              <a:t>ATM security. In 2019 5th International Conference on Advanced Computing &amp; Communication Systems (ICACCS) (pp. 63-68). IEEE.</a:t>
            </a:r>
            <a:endParaRPr lang="en-IN" sz="1600" spc="-15" dirty="0">
              <a:effectLst/>
              <a:latin typeface="Times New Roman" panose="02020603050405020304" pitchFamily="18" charset="0"/>
              <a:ea typeface="Calibri" panose="020F0502020204030204" pitchFamily="34" charset="0"/>
            </a:endParaRPr>
          </a:p>
        </p:txBody>
      </p:sp>
      <p:grpSp>
        <p:nvGrpSpPr>
          <p:cNvPr id="4" name="Google Shape;282;p33">
            <a:extLst>
              <a:ext uri="{FF2B5EF4-FFF2-40B4-BE49-F238E27FC236}">
                <a16:creationId xmlns:a16="http://schemas.microsoft.com/office/drawing/2014/main" id="{8AEC2481-3430-1BBA-CA63-DB63947E0765}"/>
              </a:ext>
            </a:extLst>
          </p:cNvPr>
          <p:cNvGrpSpPr/>
          <p:nvPr/>
        </p:nvGrpSpPr>
        <p:grpSpPr>
          <a:xfrm flipV="1">
            <a:off x="10462571" y="3665593"/>
            <a:ext cx="1667256" cy="3146845"/>
            <a:chOff x="7350442" y="2608992"/>
            <a:chExt cx="636650" cy="1673160"/>
          </a:xfrm>
        </p:grpSpPr>
        <p:sp>
          <p:nvSpPr>
            <p:cNvPr id="5" name="Google Shape;283;p33">
              <a:extLst>
                <a:ext uri="{FF2B5EF4-FFF2-40B4-BE49-F238E27FC236}">
                  <a16:creationId xmlns:a16="http://schemas.microsoft.com/office/drawing/2014/main" id="{8B0750AF-9835-D676-7CB6-FE5E4F654CD9}"/>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 name="Google Shape;284;p33">
              <a:extLst>
                <a:ext uri="{FF2B5EF4-FFF2-40B4-BE49-F238E27FC236}">
                  <a16:creationId xmlns:a16="http://schemas.microsoft.com/office/drawing/2014/main" id="{BF7F2BF1-D914-042E-EA35-6335C40B6B61}"/>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285;p33">
              <a:extLst>
                <a:ext uri="{FF2B5EF4-FFF2-40B4-BE49-F238E27FC236}">
                  <a16:creationId xmlns:a16="http://schemas.microsoft.com/office/drawing/2014/main" id="{5F435C52-EBBF-9F49-3C7D-5E57E43613B7}"/>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286;p33">
              <a:extLst>
                <a:ext uri="{FF2B5EF4-FFF2-40B4-BE49-F238E27FC236}">
                  <a16:creationId xmlns:a16="http://schemas.microsoft.com/office/drawing/2014/main" id="{E7724BD4-4418-9E4D-E3CB-7A17526AB3D2}"/>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87;p33">
              <a:extLst>
                <a:ext uri="{FF2B5EF4-FFF2-40B4-BE49-F238E27FC236}">
                  <a16:creationId xmlns:a16="http://schemas.microsoft.com/office/drawing/2014/main" id="{63115930-B069-2F01-7FFA-7E617D3FB942}"/>
                </a:ext>
              </a:extLst>
            </p:cNvPr>
            <p:cNvSpPr/>
            <p:nvPr/>
          </p:nvSpPr>
          <p:spPr>
            <a:xfrm>
              <a:off x="7359015" y="3535489"/>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88;p33">
              <a:extLst>
                <a:ext uri="{FF2B5EF4-FFF2-40B4-BE49-F238E27FC236}">
                  <a16:creationId xmlns:a16="http://schemas.microsoft.com/office/drawing/2014/main" id="{C19FF5F9-ABC3-1E09-B3C8-CE818997B4B0}"/>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1" name="Google Shape;289;p33">
              <a:extLst>
                <a:ext uri="{FF2B5EF4-FFF2-40B4-BE49-F238E27FC236}">
                  <a16:creationId xmlns:a16="http://schemas.microsoft.com/office/drawing/2014/main" id="{6BDFA8D0-A538-C851-FC98-A8F6FF394D90}"/>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515425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pic>
        <p:nvPicPr>
          <p:cNvPr id="334" name="Google Shape;334;p22" descr="light spots"/>
          <p:cNvPicPr preferRelativeResize="0"/>
          <p:nvPr/>
        </p:nvPicPr>
        <p:blipFill rotWithShape="1">
          <a:blip r:embed="rId3">
            <a:alphaModFix amt="20000"/>
          </a:blip>
          <a:srcRect/>
          <a:stretch/>
        </p:blipFill>
        <p:spPr>
          <a:xfrm>
            <a:off x="0" y="93684"/>
            <a:ext cx="12191980" cy="6857990"/>
          </a:xfrm>
          <a:prstGeom prst="rect">
            <a:avLst/>
          </a:prstGeom>
          <a:noFill/>
          <a:ln>
            <a:noFill/>
          </a:ln>
        </p:spPr>
      </p:pic>
      <p:sp>
        <p:nvSpPr>
          <p:cNvPr id="335" name="Google Shape;335;p22"/>
          <p:cNvSpPr txBox="1">
            <a:spLocks noGrp="1"/>
          </p:cNvSpPr>
          <p:nvPr>
            <p:ph type="ctrTitle"/>
          </p:nvPr>
        </p:nvSpPr>
        <p:spPr>
          <a:xfrm>
            <a:off x="1673442" y="2138329"/>
            <a:ext cx="8065943" cy="2880204"/>
          </a:xfrm>
          <a:prstGeom prst="rect">
            <a:avLst/>
          </a:prstGeom>
          <a:noFill/>
          <a:ln>
            <a:noFill/>
          </a:ln>
        </p:spPr>
        <p:txBody>
          <a:bodyPr spcFirstLastPara="1" wrap="square" lIns="91425" tIns="45700" rIns="91425" bIns="45700" anchor="b" anchorCtr="0">
            <a:normAutofit/>
          </a:bodyPr>
          <a:lstStyle/>
          <a:p>
            <a:pPr marL="0" lvl="0" indent="0" algn="r" rtl="0">
              <a:spcBef>
                <a:spcPts val="0"/>
              </a:spcBef>
              <a:spcAft>
                <a:spcPts val="0"/>
              </a:spcAft>
              <a:buClr>
                <a:schemeClr val="lt1"/>
              </a:buClr>
              <a:buSzPts val="4800"/>
              <a:buFont typeface="Georgia"/>
              <a:buNone/>
            </a:pPr>
            <a:r>
              <a:rPr lang="en-US" dirty="0">
                <a:latin typeface="Georgia"/>
                <a:ea typeface="Georgia"/>
                <a:cs typeface="Georgia"/>
                <a:sym typeface="Georgia"/>
              </a:rPr>
              <a:t>THANK YOU!</a:t>
            </a:r>
            <a:endParaRPr dirty="0"/>
          </a:p>
        </p:txBody>
      </p:sp>
      <p:grpSp>
        <p:nvGrpSpPr>
          <p:cNvPr id="2" name="Google Shape;282;p33">
            <a:extLst>
              <a:ext uri="{FF2B5EF4-FFF2-40B4-BE49-F238E27FC236}">
                <a16:creationId xmlns:a16="http://schemas.microsoft.com/office/drawing/2014/main" id="{E34699D0-B8D2-0EE8-F417-A437CCC3ABB0}"/>
              </a:ext>
            </a:extLst>
          </p:cNvPr>
          <p:cNvGrpSpPr/>
          <p:nvPr/>
        </p:nvGrpSpPr>
        <p:grpSpPr>
          <a:xfrm flipV="1">
            <a:off x="10453458" y="3445110"/>
            <a:ext cx="1667256" cy="3146845"/>
            <a:chOff x="7350442" y="2608992"/>
            <a:chExt cx="636650" cy="1673160"/>
          </a:xfrm>
        </p:grpSpPr>
        <p:sp>
          <p:nvSpPr>
            <p:cNvPr id="3" name="Google Shape;283;p33">
              <a:extLst>
                <a:ext uri="{FF2B5EF4-FFF2-40B4-BE49-F238E27FC236}">
                  <a16:creationId xmlns:a16="http://schemas.microsoft.com/office/drawing/2014/main" id="{2E657AE0-A329-C937-4501-E88C54FD2455}"/>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4" name="Google Shape;284;p33">
              <a:extLst>
                <a:ext uri="{FF2B5EF4-FFF2-40B4-BE49-F238E27FC236}">
                  <a16:creationId xmlns:a16="http://schemas.microsoft.com/office/drawing/2014/main" id="{78EA01A2-B56B-CBC4-F9A9-385BFD94647C}"/>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 name="Google Shape;285;p33">
              <a:extLst>
                <a:ext uri="{FF2B5EF4-FFF2-40B4-BE49-F238E27FC236}">
                  <a16:creationId xmlns:a16="http://schemas.microsoft.com/office/drawing/2014/main" id="{91411BAC-6903-DDAA-7C5B-031EA4E699A0}"/>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286;p33">
              <a:extLst>
                <a:ext uri="{FF2B5EF4-FFF2-40B4-BE49-F238E27FC236}">
                  <a16:creationId xmlns:a16="http://schemas.microsoft.com/office/drawing/2014/main" id="{BAC63FB0-20FE-519C-632A-9315990A4EBD}"/>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287;p33">
              <a:extLst>
                <a:ext uri="{FF2B5EF4-FFF2-40B4-BE49-F238E27FC236}">
                  <a16:creationId xmlns:a16="http://schemas.microsoft.com/office/drawing/2014/main" id="{A4D53501-5673-A671-2780-901E120846CD}"/>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288;p33">
              <a:extLst>
                <a:ext uri="{FF2B5EF4-FFF2-40B4-BE49-F238E27FC236}">
                  <a16:creationId xmlns:a16="http://schemas.microsoft.com/office/drawing/2014/main" id="{E30B69B0-AAC6-00FC-680F-606F86861E1F}"/>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9" name="Google Shape;289;p33">
              <a:extLst>
                <a:ext uri="{FF2B5EF4-FFF2-40B4-BE49-F238E27FC236}">
                  <a16:creationId xmlns:a16="http://schemas.microsoft.com/office/drawing/2014/main" id="{45D5A76D-B668-FF85-7FAD-9FACCB863BBF}"/>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94987" y="109895"/>
            <a:ext cx="3205018" cy="1182254"/>
          </a:xfrm>
        </p:spPr>
        <p:txBody>
          <a:bodyPr>
            <a:noAutofit/>
          </a:bodyPr>
          <a:lstStyle/>
          <a:p>
            <a:r>
              <a:rPr lang="en-US" sz="5400" u="sng" dirty="0">
                <a:latin typeface="Bahnschrift Condensed" panose="020B0502040204020203" pitchFamily="34" charset="0"/>
              </a:rPr>
              <a:t>Introduction</a:t>
            </a:r>
            <a:endParaRPr lang="en-IN" sz="5400" u="sng" dirty="0">
              <a:latin typeface="Bahnschrift Condensed" panose="020B0502040204020203" pitchFamily="34" charset="0"/>
            </a:endParaRPr>
          </a:p>
        </p:txBody>
      </p:sp>
      <p:sp>
        <p:nvSpPr>
          <p:cNvPr id="4" name="TextBox 3"/>
          <p:cNvSpPr txBox="1"/>
          <p:nvPr/>
        </p:nvSpPr>
        <p:spPr>
          <a:xfrm>
            <a:off x="640873" y="1518268"/>
            <a:ext cx="9707187" cy="4116768"/>
          </a:xfrm>
          <a:prstGeom prst="rect">
            <a:avLst/>
          </a:prstGeom>
          <a:noFill/>
        </p:spPr>
        <p:txBody>
          <a:bodyPr wrap="square" rtlCol="0">
            <a:spAutoFit/>
          </a:bodyPr>
          <a:lstStyle/>
          <a:p>
            <a:pPr>
              <a:lnSpc>
                <a:spcPct val="150000"/>
              </a:lnSpc>
            </a:pPr>
            <a:r>
              <a:rPr lang="en-US" sz="1600" b="0" i="0" dirty="0">
                <a:effectLst/>
              </a:rPr>
              <a:t>In the digital era, online financial transactions have become increasingly common, but they are often vulnerable to fraud and unauthorized access. Traditional authentication methods, such as passwords or OTPs, fail to provide comprehensive security, as they can be intercepted or misused. To address these challenges, the Dual OTP and Fingerprint-Based Two-Step Authentication System offers a novel solution by integrating multi-factor authentication to ensure robust transaction security.</a:t>
            </a:r>
            <a:br>
              <a:rPr lang="en-US" sz="1600" dirty="0"/>
            </a:br>
            <a:r>
              <a:rPr lang="en-US" sz="1600" b="0" i="0" dirty="0">
                <a:effectLst/>
              </a:rPr>
              <a:t>This system combines OTP verification with fingerprint-based biometric validation, requiring both the sender and receiver to authenticate their identities through a dual-layer process. By mapping OTP digits to specific fingerprints, the system ensures that each transaction is uniquely secure and prevents unauthorized access even if the OTP is compromised.</a:t>
            </a:r>
            <a:br>
              <a:rPr lang="en-US" sz="1600" dirty="0"/>
            </a:br>
            <a:r>
              <a:rPr lang="en-US" sz="1600" b="0" i="0" dirty="0">
                <a:effectLst/>
              </a:rPr>
              <a:t>Designed with a user-friendly interface and advanced technologies, this system strengthens online security, reduces fraud risks, and builds trust in digital financial services by ensuring the authenticity of all participants.</a:t>
            </a:r>
            <a:endParaRPr lang="en-IN" sz="1600" dirty="0">
              <a:cs typeface="Calibri" panose="020F0502020204030204" pitchFamily="34" charset="0"/>
            </a:endParaRPr>
          </a:p>
        </p:txBody>
      </p:sp>
      <p:grpSp>
        <p:nvGrpSpPr>
          <p:cNvPr id="3" name="Google Shape;282;p33">
            <a:extLst>
              <a:ext uri="{FF2B5EF4-FFF2-40B4-BE49-F238E27FC236}">
                <a16:creationId xmlns:a16="http://schemas.microsoft.com/office/drawing/2014/main" id="{9540D843-F335-1955-CEA4-16773C2E097F}"/>
              </a:ext>
            </a:extLst>
          </p:cNvPr>
          <p:cNvGrpSpPr/>
          <p:nvPr/>
        </p:nvGrpSpPr>
        <p:grpSpPr>
          <a:xfrm flipV="1">
            <a:off x="10417652" y="3572909"/>
            <a:ext cx="1667256" cy="3146845"/>
            <a:chOff x="7350442" y="2608992"/>
            <a:chExt cx="636650" cy="1673160"/>
          </a:xfrm>
        </p:grpSpPr>
        <p:sp>
          <p:nvSpPr>
            <p:cNvPr id="5" name="Google Shape;283;p33">
              <a:extLst>
                <a:ext uri="{FF2B5EF4-FFF2-40B4-BE49-F238E27FC236}">
                  <a16:creationId xmlns:a16="http://schemas.microsoft.com/office/drawing/2014/main" id="{7F117268-731C-124D-445C-55200C3088B0}"/>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 name="Google Shape;284;p33">
              <a:extLst>
                <a:ext uri="{FF2B5EF4-FFF2-40B4-BE49-F238E27FC236}">
                  <a16:creationId xmlns:a16="http://schemas.microsoft.com/office/drawing/2014/main" id="{65511D5C-3CD7-31F4-39A8-97F3F1F97CED}"/>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285;p33">
              <a:extLst>
                <a:ext uri="{FF2B5EF4-FFF2-40B4-BE49-F238E27FC236}">
                  <a16:creationId xmlns:a16="http://schemas.microsoft.com/office/drawing/2014/main" id="{95FD75A1-A2F9-14A2-F903-A197C9E6ABF7}"/>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286;p33">
              <a:extLst>
                <a:ext uri="{FF2B5EF4-FFF2-40B4-BE49-F238E27FC236}">
                  <a16:creationId xmlns:a16="http://schemas.microsoft.com/office/drawing/2014/main" id="{4C1098C7-D5F8-7A60-4763-3DDC1C486578}"/>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87;p33">
              <a:extLst>
                <a:ext uri="{FF2B5EF4-FFF2-40B4-BE49-F238E27FC236}">
                  <a16:creationId xmlns:a16="http://schemas.microsoft.com/office/drawing/2014/main" id="{FD515CAA-1DEE-9A5A-F23A-66BB91EFB1E6}"/>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88;p33">
              <a:extLst>
                <a:ext uri="{FF2B5EF4-FFF2-40B4-BE49-F238E27FC236}">
                  <a16:creationId xmlns:a16="http://schemas.microsoft.com/office/drawing/2014/main" id="{6E045796-B362-AABC-F605-F75787B0308F}"/>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1" name="Google Shape;289;p33">
              <a:extLst>
                <a:ext uri="{FF2B5EF4-FFF2-40B4-BE49-F238E27FC236}">
                  <a16:creationId xmlns:a16="http://schemas.microsoft.com/office/drawing/2014/main" id="{515E35C8-23F4-9F8D-56AE-C8C0AB0F435E}"/>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525379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148" y="-95285"/>
            <a:ext cx="3941617" cy="1456267"/>
          </a:xfrm>
        </p:spPr>
        <p:txBody>
          <a:bodyPr>
            <a:normAutofit/>
          </a:bodyPr>
          <a:lstStyle/>
          <a:p>
            <a:r>
              <a:rPr lang="en-US" sz="4400" u="sng" dirty="0">
                <a:latin typeface="Bahnschrift Condensed" panose="020B0502040204020203" pitchFamily="34" charset="0"/>
              </a:rPr>
              <a:t>Problem Statement</a:t>
            </a:r>
            <a:endParaRPr lang="en-IN" sz="4400" dirty="0"/>
          </a:p>
        </p:txBody>
      </p:sp>
      <p:grpSp>
        <p:nvGrpSpPr>
          <p:cNvPr id="3" name="Google Shape;282;p33">
            <a:extLst>
              <a:ext uri="{FF2B5EF4-FFF2-40B4-BE49-F238E27FC236}">
                <a16:creationId xmlns:a16="http://schemas.microsoft.com/office/drawing/2014/main" id="{723BDEF8-EED6-BCAD-6201-6DCD0639AFBC}"/>
              </a:ext>
            </a:extLst>
          </p:cNvPr>
          <p:cNvGrpSpPr/>
          <p:nvPr/>
        </p:nvGrpSpPr>
        <p:grpSpPr>
          <a:xfrm flipV="1">
            <a:off x="10412268" y="3481997"/>
            <a:ext cx="1667256" cy="3146845"/>
            <a:chOff x="7350442" y="2608992"/>
            <a:chExt cx="636650" cy="1673160"/>
          </a:xfrm>
        </p:grpSpPr>
        <p:sp>
          <p:nvSpPr>
            <p:cNvPr id="4" name="Google Shape;283;p33">
              <a:extLst>
                <a:ext uri="{FF2B5EF4-FFF2-40B4-BE49-F238E27FC236}">
                  <a16:creationId xmlns:a16="http://schemas.microsoft.com/office/drawing/2014/main" id="{68FBECD4-57F4-BB9B-3E99-F3586DDC2F61}"/>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 name="Google Shape;284;p33">
              <a:extLst>
                <a:ext uri="{FF2B5EF4-FFF2-40B4-BE49-F238E27FC236}">
                  <a16:creationId xmlns:a16="http://schemas.microsoft.com/office/drawing/2014/main" id="{5AF902E1-9821-213E-3691-D3AB92890A11}"/>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285;p33">
              <a:extLst>
                <a:ext uri="{FF2B5EF4-FFF2-40B4-BE49-F238E27FC236}">
                  <a16:creationId xmlns:a16="http://schemas.microsoft.com/office/drawing/2014/main" id="{80D21D18-CCC1-B79D-48E2-4E215BC657DA}"/>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286;p33">
              <a:extLst>
                <a:ext uri="{FF2B5EF4-FFF2-40B4-BE49-F238E27FC236}">
                  <a16:creationId xmlns:a16="http://schemas.microsoft.com/office/drawing/2014/main" id="{81E1DC4A-98A0-8AFE-DA7F-A559C695C272}"/>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87;p33">
              <a:extLst>
                <a:ext uri="{FF2B5EF4-FFF2-40B4-BE49-F238E27FC236}">
                  <a16:creationId xmlns:a16="http://schemas.microsoft.com/office/drawing/2014/main" id="{3A14B6A1-922A-3F3E-EEA2-98FE7F9FF369}"/>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88;p33">
              <a:extLst>
                <a:ext uri="{FF2B5EF4-FFF2-40B4-BE49-F238E27FC236}">
                  <a16:creationId xmlns:a16="http://schemas.microsoft.com/office/drawing/2014/main" id="{7146E129-245E-3A16-5E5F-13A93C331D51}"/>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1" name="Google Shape;289;p33">
              <a:extLst>
                <a:ext uri="{FF2B5EF4-FFF2-40B4-BE49-F238E27FC236}">
                  <a16:creationId xmlns:a16="http://schemas.microsoft.com/office/drawing/2014/main" id="{1FEC54F5-9C14-E316-5F2C-5C51EB3A70E3}"/>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 name="TextBox 11">
            <a:extLst>
              <a:ext uri="{FF2B5EF4-FFF2-40B4-BE49-F238E27FC236}">
                <a16:creationId xmlns:a16="http://schemas.microsoft.com/office/drawing/2014/main" id="{E47AA605-F922-46F1-DE15-96AE20A0A642}"/>
              </a:ext>
            </a:extLst>
          </p:cNvPr>
          <p:cNvSpPr txBox="1"/>
          <p:nvPr/>
        </p:nvSpPr>
        <p:spPr>
          <a:xfrm>
            <a:off x="607968" y="1078316"/>
            <a:ext cx="9698187" cy="5224764"/>
          </a:xfrm>
          <a:prstGeom prst="rect">
            <a:avLst/>
          </a:prstGeom>
          <a:noFill/>
        </p:spPr>
        <p:txBody>
          <a:bodyPr wrap="square" rtlCol="0">
            <a:spAutoFit/>
          </a:bodyPr>
          <a:lstStyle/>
          <a:p>
            <a:pPr>
              <a:lnSpc>
                <a:spcPct val="150000"/>
              </a:lnSpc>
            </a:pPr>
            <a:r>
              <a:rPr lang="en-US" sz="1600" b="0" i="0" dirty="0">
                <a:effectLst/>
              </a:rPr>
              <a:t>Reliance on online financial transactions increases convenience but exposes users to serious security risks. Traditional authentication methods like passwords or single-factor OTPs are vulnerable to cyber threats including phishing, interception, and identity theft, often failing to ensure stronger protection, and thus allowing fraudulent activities and financial losses leading to users losing confidence in the digital banking system.</a:t>
            </a:r>
            <a:br>
              <a:rPr lang="en-US" sz="1600" dirty="0"/>
            </a:br>
            <a:r>
              <a:rPr lang="en-US" sz="1600" b="0" i="0" dirty="0">
                <a:effectLst/>
              </a:rPr>
              <a:t>A major limitation of current systems is their one-sided focus on authenticating the sender, leaving the receiver’s identity unchecked. This creates vulnerabilities that can be exploited for unauthorized fund transfers or impersonation. Furthermore, relying solely on OTPs or biometric data as standalone solutions leaves room for exploitation, as neither can fully ensure user presence and identity during transactions.</a:t>
            </a:r>
            <a:br>
              <a:rPr lang="en-US" sz="1600" dirty="0"/>
            </a:br>
            <a:r>
              <a:rPr lang="en-US" sz="1600" b="0" i="0" dirty="0">
                <a:effectLst/>
              </a:rPr>
              <a:t>To fill up these gaps, a more secure, double-layered authentication mechanism is necessary. The proposed dual OTP and fingerprint-based two-step authentication system will provide a full solution by enabling OTP verification by combining it with the biometric fingerprint matching for both sender and receiver. This system ensures that the parties involved in the transaction are legitimate and authorized, thus lowering fraud risk substantially. With advance security features integration, this system aims to enhance the integrity of modern financial transactions with trust and safety.</a:t>
            </a:r>
            <a:endParaRPr lang="en-IN" sz="1600" dirty="0">
              <a:cs typeface="Calibri" panose="020F0502020204030204" pitchFamily="34" charset="0"/>
            </a:endParaRPr>
          </a:p>
        </p:txBody>
      </p:sp>
    </p:spTree>
    <p:extLst>
      <p:ext uri="{BB962C8B-B14F-4D97-AF65-F5344CB8AC3E}">
        <p14:creationId xmlns:p14="http://schemas.microsoft.com/office/powerpoint/2010/main" val="6242205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1" y="314110"/>
            <a:ext cx="4458854" cy="1059103"/>
          </a:xfrm>
        </p:spPr>
        <p:txBody>
          <a:bodyPr>
            <a:normAutofit/>
          </a:bodyPr>
          <a:lstStyle/>
          <a:p>
            <a:r>
              <a:rPr lang="en-US" sz="4400" u="sng" dirty="0">
                <a:latin typeface="Bahnschrift Condensed" panose="020B0502040204020203" pitchFamily="34" charset="0"/>
              </a:rPr>
              <a:t>Research Objectives</a:t>
            </a:r>
            <a:endParaRPr lang="en-IN" sz="4400" u="sng" dirty="0">
              <a:latin typeface="Bahnschrift Condensed" panose="020B0502040204020203" pitchFamily="34" charset="0"/>
            </a:endParaRPr>
          </a:p>
        </p:txBody>
      </p:sp>
      <p:grpSp>
        <p:nvGrpSpPr>
          <p:cNvPr id="3" name="Google Shape;282;p33">
            <a:extLst>
              <a:ext uri="{FF2B5EF4-FFF2-40B4-BE49-F238E27FC236}">
                <a16:creationId xmlns:a16="http://schemas.microsoft.com/office/drawing/2014/main" id="{B9C23F5A-1B3B-BF2A-420C-AD0FA544A575}"/>
              </a:ext>
            </a:extLst>
          </p:cNvPr>
          <p:cNvGrpSpPr/>
          <p:nvPr/>
        </p:nvGrpSpPr>
        <p:grpSpPr>
          <a:xfrm flipV="1">
            <a:off x="10420507" y="3597030"/>
            <a:ext cx="1667256" cy="3146845"/>
            <a:chOff x="7350442" y="2608992"/>
            <a:chExt cx="636650" cy="1673160"/>
          </a:xfrm>
        </p:grpSpPr>
        <p:sp>
          <p:nvSpPr>
            <p:cNvPr id="4" name="Google Shape;283;p33">
              <a:extLst>
                <a:ext uri="{FF2B5EF4-FFF2-40B4-BE49-F238E27FC236}">
                  <a16:creationId xmlns:a16="http://schemas.microsoft.com/office/drawing/2014/main" id="{1C46B900-5C92-B8A9-1A86-24EA9192726E}"/>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5" name="Google Shape;284;p33">
              <a:extLst>
                <a:ext uri="{FF2B5EF4-FFF2-40B4-BE49-F238E27FC236}">
                  <a16:creationId xmlns:a16="http://schemas.microsoft.com/office/drawing/2014/main" id="{B01587C0-910F-710B-24BA-4AAEFFF3226E}"/>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 name="Google Shape;285;p33">
              <a:extLst>
                <a:ext uri="{FF2B5EF4-FFF2-40B4-BE49-F238E27FC236}">
                  <a16:creationId xmlns:a16="http://schemas.microsoft.com/office/drawing/2014/main" id="{1FA312FA-50E8-2C52-DEE2-E4A3888B0E70}"/>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286;p33">
              <a:extLst>
                <a:ext uri="{FF2B5EF4-FFF2-40B4-BE49-F238E27FC236}">
                  <a16:creationId xmlns:a16="http://schemas.microsoft.com/office/drawing/2014/main" id="{6C557C0B-6392-9497-107E-88B87ADC8392}"/>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87;p33">
              <a:extLst>
                <a:ext uri="{FF2B5EF4-FFF2-40B4-BE49-F238E27FC236}">
                  <a16:creationId xmlns:a16="http://schemas.microsoft.com/office/drawing/2014/main" id="{7A41B74B-236A-0A84-D97C-8AD8B1AEBC33}"/>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88;p33">
              <a:extLst>
                <a:ext uri="{FF2B5EF4-FFF2-40B4-BE49-F238E27FC236}">
                  <a16:creationId xmlns:a16="http://schemas.microsoft.com/office/drawing/2014/main" id="{D4E7EC8A-C3FE-2C5C-9FCE-047BF7E90762}"/>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1" name="Google Shape;289;p33">
              <a:extLst>
                <a:ext uri="{FF2B5EF4-FFF2-40B4-BE49-F238E27FC236}">
                  <a16:creationId xmlns:a16="http://schemas.microsoft.com/office/drawing/2014/main" id="{2112C451-BCD2-3CA0-397C-8CCD2F7260D1}"/>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 name="TextBox 12">
            <a:extLst>
              <a:ext uri="{FF2B5EF4-FFF2-40B4-BE49-F238E27FC236}">
                <a16:creationId xmlns:a16="http://schemas.microsoft.com/office/drawing/2014/main" id="{9C719CF1-968F-D0CA-C93E-88DEE2291945}"/>
              </a:ext>
            </a:extLst>
          </p:cNvPr>
          <p:cNvSpPr txBox="1"/>
          <p:nvPr/>
        </p:nvSpPr>
        <p:spPr>
          <a:xfrm>
            <a:off x="334968" y="1569727"/>
            <a:ext cx="10163616" cy="4770537"/>
          </a:xfrm>
          <a:prstGeom prst="rect">
            <a:avLst/>
          </a:prstGeom>
          <a:noFill/>
        </p:spPr>
        <p:txBody>
          <a:bodyPr wrap="square">
            <a:spAutoFit/>
          </a:bodyPr>
          <a:lstStyle/>
          <a:p>
            <a:r>
              <a:rPr lang="en-US" sz="1600" b="0" i="0" dirty="0">
                <a:effectLst/>
              </a:rPr>
              <a:t>The primary objective is to develop a comprehensive, dual-layered authentication mechanism that verifies both the sender and receiver, ensuring robust security throughout the transaction process.</a:t>
            </a:r>
            <a:br>
              <a:rPr lang="en-US" sz="1600" dirty="0"/>
            </a:br>
            <a:r>
              <a:rPr lang="en-US" sz="1600" b="0" i="0" dirty="0">
                <a:effectLst/>
              </a:rPr>
              <a:t>Key Objectives:</a:t>
            </a:r>
            <a:br>
              <a:rPr lang="en-US" sz="1600" dirty="0"/>
            </a:br>
            <a:br>
              <a:rPr lang="en-US" sz="1600" dirty="0"/>
            </a:br>
            <a:r>
              <a:rPr lang="en-US" sz="1600" b="1" dirty="0"/>
              <a:t>1. </a:t>
            </a:r>
            <a:r>
              <a:rPr lang="en-US" sz="1600" b="1" i="0" dirty="0">
                <a:effectLst/>
              </a:rPr>
              <a:t>Strengthen Transaction Security: </a:t>
            </a:r>
            <a:r>
              <a:rPr lang="en-US" sz="1600" b="0" i="0" dirty="0">
                <a:effectLst/>
              </a:rPr>
              <a:t>To combine One-Time Password (OTP) verification with fingerprint-based authentication, creating a multi-factor authentication system that reduces the risk of phishing, interception, and unauthorized access.</a:t>
            </a:r>
            <a:br>
              <a:rPr lang="en-US" sz="1600" dirty="0"/>
            </a:br>
            <a:br>
              <a:rPr lang="en-US" sz="1600" dirty="0"/>
            </a:br>
            <a:r>
              <a:rPr lang="en-US" sz="1600" b="1" dirty="0"/>
              <a:t>2. </a:t>
            </a:r>
            <a:r>
              <a:rPr lang="en-US" sz="1600" b="1" i="0" dirty="0">
                <a:effectLst/>
              </a:rPr>
              <a:t>Dual-Party Verification: </a:t>
            </a:r>
            <a:r>
              <a:rPr lang="en-US" sz="1600" b="0" i="0" dirty="0">
                <a:effectLst/>
              </a:rPr>
              <a:t>To implement a mechanism that authenticates both the sender and receiver, preventing fraud by ensuring that only authorized individuals can initiate and complete transactions.</a:t>
            </a:r>
            <a:br>
              <a:rPr lang="en-US" sz="1600" dirty="0"/>
            </a:br>
            <a:br>
              <a:rPr lang="en-US" sz="1600" dirty="0"/>
            </a:br>
            <a:r>
              <a:rPr lang="en-US" sz="1600" b="1" dirty="0"/>
              <a:t>3. </a:t>
            </a:r>
            <a:r>
              <a:rPr lang="en-US" sz="1600" b="1" i="0" dirty="0">
                <a:effectLst/>
              </a:rPr>
              <a:t>Enhance Usability and Accessibility: </a:t>
            </a:r>
            <a:r>
              <a:rPr lang="en-US" sz="1600" b="0" i="0" dirty="0">
                <a:effectLst/>
              </a:rPr>
              <a:t>To design a user-friendly interface that guides users through the OTP and fingerprint input process, ensuring the system is intuitive and accessible for a wide range of users.</a:t>
            </a:r>
            <a:br>
              <a:rPr lang="en-US" sz="1600" dirty="0"/>
            </a:br>
            <a:br>
              <a:rPr lang="en-US" sz="1600" dirty="0"/>
            </a:br>
            <a:r>
              <a:rPr lang="en-US" sz="1600" b="1" dirty="0"/>
              <a:t>4. </a:t>
            </a:r>
            <a:r>
              <a:rPr lang="en-US" sz="1600" b="1" i="0" dirty="0">
                <a:effectLst/>
              </a:rPr>
              <a:t>Improve System Scalability: </a:t>
            </a:r>
            <a:r>
              <a:rPr lang="en-US" sz="1600" b="0" i="0" dirty="0">
                <a:effectLst/>
              </a:rPr>
              <a:t>To develop an architecture capable of handling large-scale financial transactions, ensuring reliability and adaptability across diverse financial platforms.</a:t>
            </a:r>
            <a:br>
              <a:rPr lang="en-US" sz="1600" dirty="0"/>
            </a:br>
            <a:br>
              <a:rPr lang="en-US" sz="1600" dirty="0"/>
            </a:br>
            <a:r>
              <a:rPr lang="en-US" sz="1600" b="1" dirty="0"/>
              <a:t>5. </a:t>
            </a:r>
            <a:r>
              <a:rPr lang="en-US" sz="1600" b="1" i="0" dirty="0">
                <a:effectLst/>
              </a:rPr>
              <a:t>Establish Real-Time Validation: </a:t>
            </a:r>
            <a:r>
              <a:rPr lang="en-US" sz="1600" b="0" i="0" dirty="0">
                <a:effectLst/>
              </a:rPr>
              <a:t>To integrate real-time data processing and verification algorithms, enabling quick and accurate authentication without compromising user experience.</a:t>
            </a:r>
            <a:endParaRPr lang="en-IN" sz="1600" dirty="0"/>
          </a:p>
        </p:txBody>
      </p:sp>
    </p:spTree>
    <p:extLst>
      <p:ext uri="{BB962C8B-B14F-4D97-AF65-F5344CB8AC3E}">
        <p14:creationId xmlns:p14="http://schemas.microsoft.com/office/powerpoint/2010/main" val="26826020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9148" y="98111"/>
            <a:ext cx="7133252" cy="1132995"/>
          </a:xfrm>
        </p:spPr>
        <p:txBody>
          <a:bodyPr>
            <a:normAutofit/>
          </a:bodyPr>
          <a:lstStyle/>
          <a:p>
            <a:r>
              <a:rPr lang="en-US" sz="4900" b="1" u="sng" dirty="0">
                <a:latin typeface="Bahnschrift Condensed" panose="020B0502040204020203" pitchFamily="34" charset="0"/>
              </a:rPr>
              <a:t>Proposed System</a:t>
            </a:r>
            <a:endParaRPr lang="en-IN" sz="4900" b="1" u="sng" dirty="0">
              <a:latin typeface="Bahnschrift Condensed" panose="020B0502040204020203" pitchFamily="34" charset="0"/>
            </a:endParaRPr>
          </a:p>
        </p:txBody>
      </p:sp>
      <p:sp>
        <p:nvSpPr>
          <p:cNvPr id="3" name="Text Placeholder 2"/>
          <p:cNvSpPr>
            <a:spLocks noGrp="1"/>
          </p:cNvSpPr>
          <p:nvPr>
            <p:ph idx="1"/>
          </p:nvPr>
        </p:nvSpPr>
        <p:spPr>
          <a:xfrm>
            <a:off x="432538" y="1172663"/>
            <a:ext cx="9840885" cy="4489094"/>
          </a:xfrm>
        </p:spPr>
        <p:txBody>
          <a:bodyPr anchor="t" anchorCtr="0">
            <a:noAutofit/>
          </a:bodyPr>
          <a:lstStyle/>
          <a:p>
            <a:pPr marL="114300" indent="0">
              <a:lnSpc>
                <a:spcPct val="150000"/>
              </a:lnSpc>
              <a:buNone/>
            </a:pPr>
            <a:r>
              <a:rPr lang="en-US" sz="1700" b="0" i="0" dirty="0">
                <a:effectLst/>
              </a:rPr>
              <a:t>The Dual OTP and Fingerprint-Based Two-Step Authentication System introduces a robust, multi-layered security framework to enhance the safety of online financial transactions. The proposed system integrates OTP (One-Time Password) verification with fingerprint-based authentication, ensuring dual verification for both the sender and receiver. This innovative approach addresses the vulnerabilities of conventional methods, such as reliance on static passwords or single-layer OTPs, by introducing biometric validation as an additional layer of security.</a:t>
            </a:r>
            <a:br>
              <a:rPr lang="en-US" sz="1700" dirty="0"/>
            </a:br>
            <a:r>
              <a:rPr lang="en-US" sz="1700" b="0" i="0" dirty="0">
                <a:effectLst/>
              </a:rPr>
              <a:t>The system generates a unique OTP for every transaction, which is mapped to specific fingerprints using a predefined schema. Users must input the OTP digits while simultaneously verifying each digit with a corresponding fingerprint scan. This dual-layer approach prevents unauthorized access, as both the OTP and fingerprint sequence must match the server's records.</a:t>
            </a:r>
            <a:br>
              <a:rPr lang="en-US" sz="1700" dirty="0"/>
            </a:br>
            <a:r>
              <a:rPr lang="en-US" sz="1700" b="0" i="0" dirty="0">
                <a:effectLst/>
              </a:rPr>
              <a:t>The system architecture supports real-time validation through seamless integration of APIs for fingerprint scanning and OTP distribution. A secure database manages the storage of transaction records, user profiles, and biometric data. Additionally, the system employs </a:t>
            </a:r>
            <a:r>
              <a:rPr lang="en-US" sz="1700" b="0" i="0" dirty="0" err="1">
                <a:effectLst/>
              </a:rPr>
              <a:t>JPublisher</a:t>
            </a:r>
            <a:r>
              <a:rPr lang="en-US" sz="1700" b="0" i="0" dirty="0">
                <a:effectLst/>
              </a:rPr>
              <a:t> to ensure efficient communication between the database and application logic.</a:t>
            </a:r>
            <a:endParaRPr lang="en-IN" sz="1700" dirty="0"/>
          </a:p>
        </p:txBody>
      </p:sp>
      <p:grpSp>
        <p:nvGrpSpPr>
          <p:cNvPr id="4" name="Google Shape;282;p33">
            <a:extLst>
              <a:ext uri="{FF2B5EF4-FFF2-40B4-BE49-F238E27FC236}">
                <a16:creationId xmlns:a16="http://schemas.microsoft.com/office/drawing/2014/main" id="{EC7A9B04-DFAF-C1F9-579B-B0B6AC2EBED4}"/>
              </a:ext>
            </a:extLst>
          </p:cNvPr>
          <p:cNvGrpSpPr/>
          <p:nvPr/>
        </p:nvGrpSpPr>
        <p:grpSpPr>
          <a:xfrm flipV="1">
            <a:off x="10371079" y="3599630"/>
            <a:ext cx="1667256" cy="3146845"/>
            <a:chOff x="7350442" y="2608992"/>
            <a:chExt cx="636650" cy="1673160"/>
          </a:xfrm>
        </p:grpSpPr>
        <p:sp>
          <p:nvSpPr>
            <p:cNvPr id="5" name="Google Shape;283;p33">
              <a:extLst>
                <a:ext uri="{FF2B5EF4-FFF2-40B4-BE49-F238E27FC236}">
                  <a16:creationId xmlns:a16="http://schemas.microsoft.com/office/drawing/2014/main" id="{D3058592-7410-2342-B9EB-2C9B3BD02D63}"/>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 name="Google Shape;284;p33">
              <a:extLst>
                <a:ext uri="{FF2B5EF4-FFF2-40B4-BE49-F238E27FC236}">
                  <a16:creationId xmlns:a16="http://schemas.microsoft.com/office/drawing/2014/main" id="{5F61BD1C-B402-B3B7-F6DE-6169B54365F5}"/>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285;p33">
              <a:extLst>
                <a:ext uri="{FF2B5EF4-FFF2-40B4-BE49-F238E27FC236}">
                  <a16:creationId xmlns:a16="http://schemas.microsoft.com/office/drawing/2014/main" id="{F711C41D-E05B-3A83-33D7-9055DD833246}"/>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286;p33">
              <a:extLst>
                <a:ext uri="{FF2B5EF4-FFF2-40B4-BE49-F238E27FC236}">
                  <a16:creationId xmlns:a16="http://schemas.microsoft.com/office/drawing/2014/main" id="{3D4C940F-D80A-EC41-D2A3-7745E8B4BEBE}"/>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87;p33">
              <a:extLst>
                <a:ext uri="{FF2B5EF4-FFF2-40B4-BE49-F238E27FC236}">
                  <a16:creationId xmlns:a16="http://schemas.microsoft.com/office/drawing/2014/main" id="{94F4FF8A-BFF1-8AD7-49A2-A7FB52CF065A}"/>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88;p33">
              <a:extLst>
                <a:ext uri="{FF2B5EF4-FFF2-40B4-BE49-F238E27FC236}">
                  <a16:creationId xmlns:a16="http://schemas.microsoft.com/office/drawing/2014/main" id="{F490D920-A236-2E4C-8601-765F370FECE9}"/>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1" name="Google Shape;289;p33">
              <a:extLst>
                <a:ext uri="{FF2B5EF4-FFF2-40B4-BE49-F238E27FC236}">
                  <a16:creationId xmlns:a16="http://schemas.microsoft.com/office/drawing/2014/main" id="{5AD264CB-A37A-2B8C-0139-E3764D5B9313}"/>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1904916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764" y="583866"/>
            <a:ext cx="5258618" cy="1638299"/>
          </a:xfrm>
        </p:spPr>
        <p:txBody>
          <a:bodyPr>
            <a:noAutofit/>
          </a:bodyPr>
          <a:lstStyle/>
          <a:p>
            <a:r>
              <a:rPr lang="en-US" sz="4400" b="1" u="sng" dirty="0">
                <a:latin typeface="Bahnschrift Condensed" panose="020B0502040204020203" pitchFamily="34" charset="0"/>
              </a:rPr>
              <a:t>Abstract System Architecture</a:t>
            </a:r>
            <a:endParaRPr lang="en-IN" sz="4400" b="1" u="sng" dirty="0">
              <a:latin typeface="Bahnschrift Condensed" panose="020B0502040204020203" pitchFamily="34" charset="0"/>
            </a:endParaRPr>
          </a:p>
        </p:txBody>
      </p:sp>
      <p:grpSp>
        <p:nvGrpSpPr>
          <p:cNvPr id="12" name="Google Shape;282;p33">
            <a:extLst>
              <a:ext uri="{FF2B5EF4-FFF2-40B4-BE49-F238E27FC236}">
                <a16:creationId xmlns:a16="http://schemas.microsoft.com/office/drawing/2014/main" id="{D317D300-C92E-EFE7-C4CE-DBD1643EC66C}"/>
              </a:ext>
            </a:extLst>
          </p:cNvPr>
          <p:cNvGrpSpPr/>
          <p:nvPr/>
        </p:nvGrpSpPr>
        <p:grpSpPr>
          <a:xfrm flipV="1">
            <a:off x="10490482" y="3068603"/>
            <a:ext cx="1667256" cy="3652934"/>
            <a:chOff x="7350442" y="2608992"/>
            <a:chExt cx="636650" cy="1673160"/>
          </a:xfrm>
        </p:grpSpPr>
        <p:sp>
          <p:nvSpPr>
            <p:cNvPr id="13" name="Google Shape;283;p33">
              <a:extLst>
                <a:ext uri="{FF2B5EF4-FFF2-40B4-BE49-F238E27FC236}">
                  <a16:creationId xmlns:a16="http://schemas.microsoft.com/office/drawing/2014/main" id="{C36AF56F-7A5D-5283-9040-A7192F767386}"/>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4" name="Google Shape;284;p33">
              <a:extLst>
                <a:ext uri="{FF2B5EF4-FFF2-40B4-BE49-F238E27FC236}">
                  <a16:creationId xmlns:a16="http://schemas.microsoft.com/office/drawing/2014/main" id="{DB6D0128-D23E-4183-637F-44B35370B52D}"/>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285;p33">
              <a:extLst>
                <a:ext uri="{FF2B5EF4-FFF2-40B4-BE49-F238E27FC236}">
                  <a16:creationId xmlns:a16="http://schemas.microsoft.com/office/drawing/2014/main" id="{8F49B675-E407-A51B-35AC-E83005F2068C}"/>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86;p33">
              <a:extLst>
                <a:ext uri="{FF2B5EF4-FFF2-40B4-BE49-F238E27FC236}">
                  <a16:creationId xmlns:a16="http://schemas.microsoft.com/office/drawing/2014/main" id="{E8A3771F-DECC-D000-275B-7E0BB1754D56}"/>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87;p33">
              <a:extLst>
                <a:ext uri="{FF2B5EF4-FFF2-40B4-BE49-F238E27FC236}">
                  <a16:creationId xmlns:a16="http://schemas.microsoft.com/office/drawing/2014/main" id="{348E5086-9001-1CED-AA96-38D545300454}"/>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88;p33">
              <a:extLst>
                <a:ext uri="{FF2B5EF4-FFF2-40B4-BE49-F238E27FC236}">
                  <a16:creationId xmlns:a16="http://schemas.microsoft.com/office/drawing/2014/main" id="{5821ADFA-FA90-4F14-7CFA-839C8FD2DC4D}"/>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9" name="Google Shape;289;p33">
              <a:extLst>
                <a:ext uri="{FF2B5EF4-FFF2-40B4-BE49-F238E27FC236}">
                  <a16:creationId xmlns:a16="http://schemas.microsoft.com/office/drawing/2014/main" id="{E2A8C360-C924-81B5-C96B-A6D81612F284}"/>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4" name="Picture 3">
            <a:extLst>
              <a:ext uri="{FF2B5EF4-FFF2-40B4-BE49-F238E27FC236}">
                <a16:creationId xmlns:a16="http://schemas.microsoft.com/office/drawing/2014/main" id="{663A3B04-97DF-BD11-4D23-18146D100C69}"/>
              </a:ext>
            </a:extLst>
          </p:cNvPr>
          <p:cNvPicPr>
            <a:picLocks noChangeAspect="1"/>
          </p:cNvPicPr>
          <p:nvPr/>
        </p:nvPicPr>
        <p:blipFill>
          <a:blip r:embed="rId2"/>
          <a:stretch>
            <a:fillRect/>
          </a:stretch>
        </p:blipFill>
        <p:spPr>
          <a:xfrm>
            <a:off x="824120" y="2863319"/>
            <a:ext cx="8953500" cy="1638300"/>
          </a:xfrm>
          <a:prstGeom prst="rect">
            <a:avLst/>
          </a:prstGeom>
        </p:spPr>
      </p:pic>
    </p:spTree>
    <p:extLst>
      <p:ext uri="{BB962C8B-B14F-4D97-AF65-F5344CB8AC3E}">
        <p14:creationId xmlns:p14="http://schemas.microsoft.com/office/powerpoint/2010/main" val="24589114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idx="1"/>
          </p:nvPr>
        </p:nvSpPr>
        <p:spPr>
          <a:xfrm>
            <a:off x="538282" y="2195680"/>
            <a:ext cx="4423334" cy="1407380"/>
          </a:xfrm>
        </p:spPr>
        <p:txBody>
          <a:bodyPr anchor="b" anchorCtr="0">
            <a:normAutofit/>
          </a:bodyPr>
          <a:lstStyle/>
          <a:p>
            <a:pPr marL="0" indent="0" algn="ctr">
              <a:buNone/>
            </a:pPr>
            <a:r>
              <a:rPr lang="en-US" sz="4400" b="1" u="sng" dirty="0">
                <a:latin typeface="Bahnschrift Condensed" panose="020B0502040204020203" pitchFamily="34" charset="0"/>
              </a:rPr>
              <a:t>System Workflow</a:t>
            </a:r>
            <a:endParaRPr lang="en-IN" sz="4400" dirty="0"/>
          </a:p>
        </p:txBody>
      </p:sp>
      <p:grpSp>
        <p:nvGrpSpPr>
          <p:cNvPr id="2" name="Google Shape;282;p33">
            <a:extLst>
              <a:ext uri="{FF2B5EF4-FFF2-40B4-BE49-F238E27FC236}">
                <a16:creationId xmlns:a16="http://schemas.microsoft.com/office/drawing/2014/main" id="{67DF5E3C-BFCD-B146-0175-9575BFEC2F1C}"/>
              </a:ext>
            </a:extLst>
          </p:cNvPr>
          <p:cNvGrpSpPr/>
          <p:nvPr/>
        </p:nvGrpSpPr>
        <p:grpSpPr>
          <a:xfrm flipV="1">
            <a:off x="10425115" y="3525491"/>
            <a:ext cx="1667256" cy="3146845"/>
            <a:chOff x="7350442" y="2608992"/>
            <a:chExt cx="636650" cy="1673160"/>
          </a:xfrm>
        </p:grpSpPr>
        <p:sp>
          <p:nvSpPr>
            <p:cNvPr id="5" name="Google Shape;283;p33">
              <a:extLst>
                <a:ext uri="{FF2B5EF4-FFF2-40B4-BE49-F238E27FC236}">
                  <a16:creationId xmlns:a16="http://schemas.microsoft.com/office/drawing/2014/main" id="{B2A6E823-97E3-3369-451F-DEF68C02F4EB}"/>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6" name="Google Shape;284;p33">
              <a:extLst>
                <a:ext uri="{FF2B5EF4-FFF2-40B4-BE49-F238E27FC236}">
                  <a16:creationId xmlns:a16="http://schemas.microsoft.com/office/drawing/2014/main" id="{F92812CB-FBEF-887D-9CA6-D673C873124D}"/>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 name="Google Shape;285;p33">
              <a:extLst>
                <a:ext uri="{FF2B5EF4-FFF2-40B4-BE49-F238E27FC236}">
                  <a16:creationId xmlns:a16="http://schemas.microsoft.com/office/drawing/2014/main" id="{FB33730A-5FEC-B3A1-770F-32CB034932FB}"/>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 name="Google Shape;286;p33">
              <a:extLst>
                <a:ext uri="{FF2B5EF4-FFF2-40B4-BE49-F238E27FC236}">
                  <a16:creationId xmlns:a16="http://schemas.microsoft.com/office/drawing/2014/main" id="{2B01794E-26F4-A4E6-F5B7-3DA4FE6C0BB0}"/>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87;p33">
              <a:extLst>
                <a:ext uri="{FF2B5EF4-FFF2-40B4-BE49-F238E27FC236}">
                  <a16:creationId xmlns:a16="http://schemas.microsoft.com/office/drawing/2014/main" id="{83991B20-2BBA-37D8-9304-5693B8FFC8B4}"/>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88;p33">
              <a:extLst>
                <a:ext uri="{FF2B5EF4-FFF2-40B4-BE49-F238E27FC236}">
                  <a16:creationId xmlns:a16="http://schemas.microsoft.com/office/drawing/2014/main" id="{3162D145-1C83-28D0-ADF4-9D8C6BB5D9F5}"/>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1" name="Google Shape;289;p33">
              <a:extLst>
                <a:ext uri="{FF2B5EF4-FFF2-40B4-BE49-F238E27FC236}">
                  <a16:creationId xmlns:a16="http://schemas.microsoft.com/office/drawing/2014/main" id="{BC96DDF1-4264-3CDF-9354-5D4B8736C194}"/>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3" name="Picture 12">
            <a:extLst>
              <a:ext uri="{FF2B5EF4-FFF2-40B4-BE49-F238E27FC236}">
                <a16:creationId xmlns:a16="http://schemas.microsoft.com/office/drawing/2014/main" id="{5D488C06-92E0-9957-9152-E1607C088C3E}"/>
              </a:ext>
            </a:extLst>
          </p:cNvPr>
          <p:cNvPicPr>
            <a:picLocks noChangeAspect="1"/>
          </p:cNvPicPr>
          <p:nvPr/>
        </p:nvPicPr>
        <p:blipFill>
          <a:blip r:embed="rId2"/>
          <a:stretch>
            <a:fillRect/>
          </a:stretch>
        </p:blipFill>
        <p:spPr>
          <a:xfrm>
            <a:off x="6127177" y="383267"/>
            <a:ext cx="2126908" cy="6284447"/>
          </a:xfrm>
          <a:prstGeom prst="rect">
            <a:avLst/>
          </a:prstGeom>
        </p:spPr>
      </p:pic>
    </p:spTree>
    <p:extLst>
      <p:ext uri="{BB962C8B-B14F-4D97-AF65-F5344CB8AC3E}">
        <p14:creationId xmlns:p14="http://schemas.microsoft.com/office/powerpoint/2010/main" val="6690781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8036" y="201785"/>
            <a:ext cx="3322781" cy="1012922"/>
          </a:xfrm>
        </p:spPr>
        <p:txBody>
          <a:bodyPr>
            <a:normAutofit/>
          </a:bodyPr>
          <a:lstStyle/>
          <a:p>
            <a:r>
              <a:rPr lang="en-US" sz="4400" b="1" u="sng" dirty="0">
                <a:latin typeface="Bahnschrift Condensed" panose="020B0502040204020203" pitchFamily="34" charset="0"/>
              </a:rPr>
              <a:t>List Of Modules</a:t>
            </a:r>
            <a:endParaRPr lang="en-IN" sz="4400" b="1" u="sng" dirty="0">
              <a:latin typeface="Bahnschrift Condensed" panose="020B0502040204020203" pitchFamily="34" charset="0"/>
            </a:endParaRPr>
          </a:p>
        </p:txBody>
      </p:sp>
      <p:grpSp>
        <p:nvGrpSpPr>
          <p:cNvPr id="13" name="Google Shape;282;p33">
            <a:extLst>
              <a:ext uri="{FF2B5EF4-FFF2-40B4-BE49-F238E27FC236}">
                <a16:creationId xmlns:a16="http://schemas.microsoft.com/office/drawing/2014/main" id="{C071206F-D699-0AB0-3A59-940AD9881BD8}"/>
              </a:ext>
            </a:extLst>
          </p:cNvPr>
          <p:cNvGrpSpPr/>
          <p:nvPr/>
        </p:nvGrpSpPr>
        <p:grpSpPr>
          <a:xfrm flipV="1">
            <a:off x="10515732" y="3558442"/>
            <a:ext cx="1667256" cy="3146845"/>
            <a:chOff x="7350442" y="2608992"/>
            <a:chExt cx="636650" cy="1673160"/>
          </a:xfrm>
        </p:grpSpPr>
        <p:sp>
          <p:nvSpPr>
            <p:cNvPr id="14" name="Google Shape;283;p33">
              <a:extLst>
                <a:ext uri="{FF2B5EF4-FFF2-40B4-BE49-F238E27FC236}">
                  <a16:creationId xmlns:a16="http://schemas.microsoft.com/office/drawing/2014/main" id="{D60DF480-6A1C-26D6-7F8C-E85D833BE2B3}"/>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5" name="Google Shape;284;p33">
              <a:extLst>
                <a:ext uri="{FF2B5EF4-FFF2-40B4-BE49-F238E27FC236}">
                  <a16:creationId xmlns:a16="http://schemas.microsoft.com/office/drawing/2014/main" id="{F24407EE-977D-52B2-2795-1A449BA4C304}"/>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285;p33">
              <a:extLst>
                <a:ext uri="{FF2B5EF4-FFF2-40B4-BE49-F238E27FC236}">
                  <a16:creationId xmlns:a16="http://schemas.microsoft.com/office/drawing/2014/main" id="{63FB95E2-3B0A-49E1-8595-790BDD7AED8D}"/>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286;p33">
              <a:extLst>
                <a:ext uri="{FF2B5EF4-FFF2-40B4-BE49-F238E27FC236}">
                  <a16:creationId xmlns:a16="http://schemas.microsoft.com/office/drawing/2014/main" id="{E91ECF34-FCC2-7E75-76AB-2FBB9F3ADA9A}"/>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287;p33">
              <a:extLst>
                <a:ext uri="{FF2B5EF4-FFF2-40B4-BE49-F238E27FC236}">
                  <a16:creationId xmlns:a16="http://schemas.microsoft.com/office/drawing/2014/main" id="{B07A04B0-35CA-1D11-7166-85D06C5F0A36}"/>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288;p33">
              <a:extLst>
                <a:ext uri="{FF2B5EF4-FFF2-40B4-BE49-F238E27FC236}">
                  <a16:creationId xmlns:a16="http://schemas.microsoft.com/office/drawing/2014/main" id="{5E02DBE1-8D22-0CF2-70F3-09EC91653478}"/>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20" name="Google Shape;289;p33">
              <a:extLst>
                <a:ext uri="{FF2B5EF4-FFF2-40B4-BE49-F238E27FC236}">
                  <a16:creationId xmlns:a16="http://schemas.microsoft.com/office/drawing/2014/main" id="{75A4A45C-B4E5-F2E8-4501-BB57B8CB2989}"/>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 name="Content Placeholder 2">
            <a:extLst>
              <a:ext uri="{FF2B5EF4-FFF2-40B4-BE49-F238E27FC236}">
                <a16:creationId xmlns:a16="http://schemas.microsoft.com/office/drawing/2014/main" id="{023CC570-BEFC-5416-4083-E5BB8E685F9E}"/>
              </a:ext>
            </a:extLst>
          </p:cNvPr>
          <p:cNvSpPr>
            <a:spLocks noGrp="1"/>
          </p:cNvSpPr>
          <p:nvPr>
            <p:ph idx="1"/>
          </p:nvPr>
        </p:nvSpPr>
        <p:spPr>
          <a:xfrm>
            <a:off x="252442" y="1291955"/>
            <a:ext cx="10515600" cy="4351338"/>
          </a:xfrm>
        </p:spPr>
        <p:txBody>
          <a:bodyPr>
            <a:noAutofit/>
          </a:bodyPr>
          <a:lstStyle/>
          <a:p>
            <a:pPr marL="342900" lvl="0" indent="-342900">
              <a:lnSpc>
                <a:spcPct val="107000"/>
              </a:lnSpc>
              <a:spcAft>
                <a:spcPts val="800"/>
              </a:spcAft>
              <a:buFont typeface="Times New Roman" panose="02020603050405020304" pitchFamily="18" charset="0"/>
              <a:buChar char="•"/>
              <a:tabLst>
                <a:tab pos="457200" algn="l"/>
              </a:tabLst>
            </a:pP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OTP Generation and Distribution Module</a:t>
            </a:r>
            <a:br>
              <a:rPr lang="en-US" sz="1600" kern="100" dirty="0">
                <a:effectLst/>
                <a:latin typeface="Calibri" panose="020F0502020204030204" pitchFamily="34" charset="0"/>
                <a:ea typeface="Calibri" panose="020F0502020204030204" pitchFamily="34" charset="0"/>
                <a:cs typeface="Times New Roman" panose="02020603050405020304" pitchFamily="18" charset="0"/>
              </a:rPr>
            </a:b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Description:</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Generates one-time passwords (OTPs) for both the sender and receiver to validate transactions.</a:t>
            </a:r>
            <a:br>
              <a:rPr lang="en-US" sz="1600" kern="100" dirty="0">
                <a:effectLst/>
                <a:latin typeface="Calibri" panose="020F0502020204030204" pitchFamily="34" charset="0"/>
                <a:ea typeface="Calibri" panose="020F0502020204030204" pitchFamily="34" charset="0"/>
                <a:cs typeface="Times New Roman" panose="02020603050405020304" pitchFamily="18" charset="0"/>
              </a:rPr>
            </a:b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Integration:</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Integrated with the transaction system to generate OTPs upon transaction initiation, sent securely via SMS or email.</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Times New Roman" panose="02020603050405020304" pitchFamily="18" charset="0"/>
              <a:buChar char="•"/>
              <a:tabLst>
                <a:tab pos="457200" algn="l"/>
              </a:tabLst>
            </a:pP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Fingerprint Matching Mechanism</a:t>
            </a:r>
            <a:br>
              <a:rPr lang="en-US" sz="1600" kern="100" dirty="0">
                <a:effectLst/>
                <a:latin typeface="Calibri" panose="020F0502020204030204" pitchFamily="34" charset="0"/>
                <a:ea typeface="Calibri" panose="020F0502020204030204" pitchFamily="34" charset="0"/>
                <a:cs typeface="Times New Roman" panose="02020603050405020304" pitchFamily="18" charset="0"/>
              </a:rPr>
            </a:b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Description:</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Captures and verifies fingerprints against pre-registered data to provide additional authentication.</a:t>
            </a:r>
            <a:br>
              <a:rPr lang="en-US" sz="1600" kern="100" dirty="0">
                <a:effectLst/>
                <a:latin typeface="Calibri" panose="020F0502020204030204" pitchFamily="34" charset="0"/>
                <a:ea typeface="Calibri" panose="020F0502020204030204" pitchFamily="34" charset="0"/>
                <a:cs typeface="Times New Roman" panose="02020603050405020304" pitchFamily="18" charset="0"/>
              </a:rPr>
            </a:b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Integration:</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Uses fingerprint scanners and interfaces with the server for real-time verification of fingerprint data.</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Times New Roman" panose="02020603050405020304" pitchFamily="18" charset="0"/>
              <a:buChar char="•"/>
              <a:tabLst>
                <a:tab pos="457200" algn="l"/>
              </a:tabLst>
            </a:pP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Dual Verification Process Module</a:t>
            </a:r>
            <a:br>
              <a:rPr lang="en-US" sz="1600" kern="100" dirty="0">
                <a:effectLst/>
                <a:latin typeface="Calibri" panose="020F0502020204030204" pitchFamily="34" charset="0"/>
                <a:ea typeface="Calibri" panose="020F0502020204030204" pitchFamily="34" charset="0"/>
                <a:cs typeface="Times New Roman" panose="02020603050405020304" pitchFamily="18" charset="0"/>
              </a:rPr>
            </a:b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Description:</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Requires both sender and receiver to authenticate using OTPs and corresponding fingerprints independently.</a:t>
            </a:r>
            <a:br>
              <a:rPr lang="en-US" sz="1600" kern="100" dirty="0">
                <a:effectLst/>
                <a:latin typeface="Calibri" panose="020F0502020204030204" pitchFamily="34" charset="0"/>
                <a:ea typeface="Calibri" panose="020F0502020204030204" pitchFamily="34" charset="0"/>
                <a:cs typeface="Times New Roman" panose="02020603050405020304" pitchFamily="18" charset="0"/>
              </a:rPr>
            </a:b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Integration:</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Works with both the OTP and fingerprint modules to ensure multi-layered verification before transaction approval.</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Times New Roman" panose="02020603050405020304" pitchFamily="18" charset="0"/>
              <a:buChar char="•"/>
              <a:tabLst>
                <a:tab pos="457200" algn="l"/>
              </a:tabLst>
            </a:pP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Transaction Authentication Server Module</a:t>
            </a:r>
            <a:br>
              <a:rPr lang="en-US" sz="1600" kern="100" dirty="0">
                <a:effectLst/>
                <a:latin typeface="Calibri" panose="020F0502020204030204" pitchFamily="34" charset="0"/>
                <a:ea typeface="Calibri" panose="020F0502020204030204" pitchFamily="34" charset="0"/>
                <a:cs typeface="Times New Roman" panose="02020603050405020304" pitchFamily="18" charset="0"/>
              </a:rPr>
            </a:b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Description:</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Manages the generation of OTPs, fingerprint validation, and overall transaction verification.</a:t>
            </a:r>
            <a:br>
              <a:rPr lang="en-US" sz="1600" kern="100" dirty="0">
                <a:effectLst/>
                <a:latin typeface="Calibri" panose="020F0502020204030204" pitchFamily="34" charset="0"/>
                <a:ea typeface="Calibri" panose="020F0502020204030204" pitchFamily="34" charset="0"/>
                <a:cs typeface="Times New Roman" panose="02020603050405020304" pitchFamily="18" charset="0"/>
              </a:rPr>
            </a:br>
            <a:r>
              <a:rPr lang="en-US" sz="1600" b="1" kern="100" dirty="0">
                <a:effectLst/>
                <a:latin typeface="Calibri" panose="020F0502020204030204" pitchFamily="34" charset="0"/>
                <a:ea typeface="Calibri" panose="020F0502020204030204" pitchFamily="34" charset="0"/>
                <a:cs typeface="Times New Roman" panose="02020603050405020304" pitchFamily="18" charset="0"/>
              </a:rPr>
              <a:t>Integration:</a:t>
            </a:r>
            <a:r>
              <a:rPr lang="en-US" sz="1600" kern="100" dirty="0">
                <a:effectLst/>
                <a:latin typeface="Calibri" panose="020F0502020204030204" pitchFamily="34" charset="0"/>
                <a:ea typeface="Calibri" panose="020F0502020204030204" pitchFamily="34" charset="0"/>
                <a:cs typeface="Times New Roman" panose="02020603050405020304" pitchFamily="18" charset="0"/>
              </a:rPr>
              <a:t> Central server processes both OTP and fingerprint data, authenticating the users and authorizing the transaction.</a:t>
            </a:r>
            <a:endParaRPr lang="en-IN" sz="16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1600" dirty="0"/>
          </a:p>
        </p:txBody>
      </p:sp>
    </p:spTree>
    <p:extLst>
      <p:ext uri="{BB962C8B-B14F-4D97-AF65-F5344CB8AC3E}">
        <p14:creationId xmlns:p14="http://schemas.microsoft.com/office/powerpoint/2010/main" val="1373810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17112" y="1235017"/>
            <a:ext cx="10131425" cy="5141069"/>
          </a:xfrm>
        </p:spPr>
        <p:txBody>
          <a:bodyPr>
            <a:normAutofit/>
          </a:bodyPr>
          <a:lstStyle/>
          <a:p>
            <a:pPr>
              <a:lnSpc>
                <a:spcPct val="107000"/>
              </a:lnSpc>
              <a:spcAft>
                <a:spcPts val="800"/>
              </a:spcAft>
            </a:pP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This module generates one-time passwords (OTPs) to validate online financial transactions. The OTPs are generated upon transaction initiation and securely distributed to both the sender and receiver via SMS or email for verification.</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Features:</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Generates unique, time-sensitive OTPs for each transaction.</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Ensures that both sender and receiver receive separate OTPs for validation.</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Integration Details:</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Integrated with the transaction system to trigger OTP generation upon initiating a transaction.</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OTPs are securely sent through SMS or email using encryption protocols for safe delivery.</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b="1" kern="100" dirty="0">
                <a:effectLst/>
                <a:latin typeface="Calibri" panose="020F0502020204030204" pitchFamily="34" charset="0"/>
                <a:ea typeface="Calibri" panose="020F0502020204030204" pitchFamily="34" charset="0"/>
                <a:cs typeface="Times New Roman" panose="02020603050405020304" pitchFamily="18" charset="0"/>
              </a:rPr>
              <a:t>Benefits:</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Provides an added layer of security by using dynamic, time-bound passwords.</a:t>
            </a:r>
            <a:br>
              <a:rPr lang="en-IN" sz="1800" kern="100" dirty="0">
                <a:effectLst/>
                <a:latin typeface="Calibri" panose="020F0502020204030204" pitchFamily="34" charset="0"/>
                <a:ea typeface="Calibri" panose="020F0502020204030204" pitchFamily="34" charset="0"/>
                <a:cs typeface="Times New Roman" panose="02020603050405020304" pitchFamily="18" charset="0"/>
              </a:rPr>
            </a:br>
            <a:r>
              <a:rPr lang="en-IN" sz="1800" dirty="0">
                <a:effectLst/>
                <a:latin typeface="Calibri" panose="020F0502020204030204" pitchFamily="34" charset="0"/>
                <a:ea typeface="Calibri" panose="020F0502020204030204" pitchFamily="34" charset="0"/>
                <a:cs typeface="Times New Roman" panose="02020603050405020304" pitchFamily="18" charset="0"/>
              </a:rPr>
              <a:t>Reduces the risk of unauthorized access or interception during transactions.</a:t>
            </a:r>
            <a:endParaRPr lang="en-IN" sz="1600" dirty="0">
              <a:latin typeface="+mn-lt"/>
            </a:endParaRPr>
          </a:p>
        </p:txBody>
      </p:sp>
      <p:sp>
        <p:nvSpPr>
          <p:cNvPr id="3" name="Title 1">
            <a:extLst>
              <a:ext uri="{FF2B5EF4-FFF2-40B4-BE49-F238E27FC236}">
                <a16:creationId xmlns:a16="http://schemas.microsoft.com/office/drawing/2014/main" id="{A2081C3F-6D80-93B9-0261-DBA76AB60EFD}"/>
              </a:ext>
            </a:extLst>
          </p:cNvPr>
          <p:cNvSpPr txBox="1">
            <a:spLocks/>
          </p:cNvSpPr>
          <p:nvPr/>
        </p:nvSpPr>
        <p:spPr>
          <a:xfrm>
            <a:off x="566402" y="728556"/>
            <a:ext cx="5967692" cy="101292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2900" b="1" u="sng" kern="100" dirty="0">
                <a:effectLst/>
                <a:latin typeface="Arial Rounded MT Bold" panose="020F0704030504030204" pitchFamily="34" charset="0"/>
                <a:ea typeface="Calibri" panose="020F0502020204030204" pitchFamily="34" charset="0"/>
                <a:cs typeface="Times New Roman" panose="02020603050405020304" pitchFamily="18" charset="0"/>
              </a:rPr>
              <a:t>OTP Generation and Distribution Module</a:t>
            </a:r>
            <a:endParaRPr lang="en-IN" sz="2900" b="1" kern="100" dirty="0">
              <a:effectLst/>
              <a:latin typeface="Arial Rounded MT Bold" panose="020F0704030504030204" pitchFamily="34" charset="0"/>
              <a:ea typeface="Calibri" panose="020F0502020204030204" pitchFamily="34" charset="0"/>
              <a:cs typeface="Times New Roman" panose="02020603050405020304" pitchFamily="18" charset="0"/>
            </a:endParaRPr>
          </a:p>
          <a:p>
            <a:endParaRPr lang="en-IN" b="1" u="sng" dirty="0">
              <a:latin typeface="Arial Rounded MT Bold" panose="020F0704030504030204" pitchFamily="34" charset="0"/>
            </a:endParaRPr>
          </a:p>
        </p:txBody>
      </p:sp>
      <p:grpSp>
        <p:nvGrpSpPr>
          <p:cNvPr id="6" name="Google Shape;282;p33">
            <a:extLst>
              <a:ext uri="{FF2B5EF4-FFF2-40B4-BE49-F238E27FC236}">
                <a16:creationId xmlns:a16="http://schemas.microsoft.com/office/drawing/2014/main" id="{5A341473-0E29-125C-7E99-61911028A88B}"/>
              </a:ext>
            </a:extLst>
          </p:cNvPr>
          <p:cNvGrpSpPr/>
          <p:nvPr/>
        </p:nvGrpSpPr>
        <p:grpSpPr>
          <a:xfrm flipV="1">
            <a:off x="10515732" y="3558442"/>
            <a:ext cx="1667256" cy="3146845"/>
            <a:chOff x="7350442" y="2608992"/>
            <a:chExt cx="636650" cy="1673160"/>
          </a:xfrm>
        </p:grpSpPr>
        <p:sp>
          <p:nvSpPr>
            <p:cNvPr id="7" name="Google Shape;283;p33">
              <a:extLst>
                <a:ext uri="{FF2B5EF4-FFF2-40B4-BE49-F238E27FC236}">
                  <a16:creationId xmlns:a16="http://schemas.microsoft.com/office/drawing/2014/main" id="{49A2F8EC-20C4-F7BB-59A7-609E62BC670F}"/>
                </a:ext>
              </a:extLst>
            </p:cNvPr>
            <p:cNvSpPr/>
            <p:nvPr/>
          </p:nvSpPr>
          <p:spPr>
            <a:xfrm>
              <a:off x="7486745" y="2608992"/>
              <a:ext cx="300894" cy="898874"/>
            </a:xfrm>
            <a:custGeom>
              <a:avLst/>
              <a:gdLst/>
              <a:ahLst/>
              <a:cxnLst/>
              <a:rect l="l" t="t" r="r" b="b"/>
              <a:pathLst>
                <a:path w="300894" h="898874" extrusionOk="0">
                  <a:moveTo>
                    <a:pt x="16764" y="858488"/>
                  </a:moveTo>
                  <a:cubicBezTo>
                    <a:pt x="7334" y="860203"/>
                    <a:pt x="0" y="868585"/>
                    <a:pt x="0" y="878491"/>
                  </a:cubicBezTo>
                  <a:cubicBezTo>
                    <a:pt x="0" y="889730"/>
                    <a:pt x="9144" y="898874"/>
                    <a:pt x="20288" y="898874"/>
                  </a:cubicBezTo>
                  <a:cubicBezTo>
                    <a:pt x="31528" y="898874"/>
                    <a:pt x="40672" y="889730"/>
                    <a:pt x="40672" y="878491"/>
                  </a:cubicBezTo>
                  <a:cubicBezTo>
                    <a:pt x="40672" y="868585"/>
                    <a:pt x="33433" y="860203"/>
                    <a:pt x="23908" y="858488"/>
                  </a:cubicBezTo>
                  <a:lnTo>
                    <a:pt x="23908" y="733997"/>
                  </a:lnTo>
                  <a:lnTo>
                    <a:pt x="300895" y="457009"/>
                  </a:lnTo>
                  <a:lnTo>
                    <a:pt x="300895" y="0"/>
                  </a:lnTo>
                  <a:lnTo>
                    <a:pt x="293751" y="0"/>
                  </a:lnTo>
                  <a:lnTo>
                    <a:pt x="293751" y="454057"/>
                  </a:lnTo>
                  <a:lnTo>
                    <a:pt x="16764" y="731044"/>
                  </a:lnTo>
                  <a:lnTo>
                    <a:pt x="16764" y="858488"/>
                  </a:lnTo>
                  <a:close/>
                  <a:moveTo>
                    <a:pt x="33528" y="878491"/>
                  </a:moveTo>
                  <a:cubicBezTo>
                    <a:pt x="33528" y="885825"/>
                    <a:pt x="27622" y="891730"/>
                    <a:pt x="20288" y="891730"/>
                  </a:cubicBezTo>
                  <a:cubicBezTo>
                    <a:pt x="13049" y="891730"/>
                    <a:pt x="7144" y="885825"/>
                    <a:pt x="7144" y="878491"/>
                  </a:cubicBezTo>
                  <a:cubicBezTo>
                    <a:pt x="7144" y="872490"/>
                    <a:pt x="11239" y="867347"/>
                    <a:pt x="16764" y="865918"/>
                  </a:cubicBezTo>
                  <a:cubicBezTo>
                    <a:pt x="17907" y="865537"/>
                    <a:pt x="19050" y="865346"/>
                    <a:pt x="20288" y="865346"/>
                  </a:cubicBezTo>
                  <a:cubicBezTo>
                    <a:pt x="21526" y="865346"/>
                    <a:pt x="22765" y="865537"/>
                    <a:pt x="23908" y="865918"/>
                  </a:cubicBezTo>
                  <a:cubicBezTo>
                    <a:pt x="29527" y="867442"/>
                    <a:pt x="33528" y="872490"/>
                    <a:pt x="33528" y="87849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8" name="Google Shape;284;p33">
              <a:extLst>
                <a:ext uri="{FF2B5EF4-FFF2-40B4-BE49-F238E27FC236}">
                  <a16:creationId xmlns:a16="http://schemas.microsoft.com/office/drawing/2014/main" id="{AD5DD8EE-9BE9-0848-01A3-7D1856048E89}"/>
                </a:ext>
              </a:extLst>
            </p:cNvPr>
            <p:cNvSpPr/>
            <p:nvPr/>
          </p:nvSpPr>
          <p:spPr>
            <a:xfrm>
              <a:off x="7430357" y="3185731"/>
              <a:ext cx="149161" cy="440054"/>
            </a:xfrm>
            <a:custGeom>
              <a:avLst/>
              <a:gdLst/>
              <a:ahLst/>
              <a:cxnLst/>
              <a:rect l="l" t="t" r="r" b="b"/>
              <a:pathLst>
                <a:path w="149161" h="440054" extrusionOk="0">
                  <a:moveTo>
                    <a:pt x="123349" y="30861"/>
                  </a:moveTo>
                  <a:cubicBezTo>
                    <a:pt x="125921" y="32575"/>
                    <a:pt x="129064" y="33528"/>
                    <a:pt x="132397" y="33528"/>
                  </a:cubicBezTo>
                  <a:cubicBezTo>
                    <a:pt x="141637" y="33528"/>
                    <a:pt x="149162" y="26003"/>
                    <a:pt x="149162" y="16764"/>
                  </a:cubicBezTo>
                  <a:cubicBezTo>
                    <a:pt x="149162" y="7525"/>
                    <a:pt x="141637" y="0"/>
                    <a:pt x="132397" y="0"/>
                  </a:cubicBezTo>
                  <a:cubicBezTo>
                    <a:pt x="123158" y="0"/>
                    <a:pt x="115634" y="7525"/>
                    <a:pt x="115634" y="16764"/>
                  </a:cubicBezTo>
                  <a:cubicBezTo>
                    <a:pt x="115634" y="20098"/>
                    <a:pt x="116586" y="23146"/>
                    <a:pt x="118301" y="25813"/>
                  </a:cubicBezTo>
                  <a:lnTo>
                    <a:pt x="16764" y="127349"/>
                  </a:lnTo>
                  <a:lnTo>
                    <a:pt x="16764" y="399669"/>
                  </a:lnTo>
                  <a:cubicBezTo>
                    <a:pt x="7334" y="401384"/>
                    <a:pt x="0" y="409765"/>
                    <a:pt x="0" y="419671"/>
                  </a:cubicBezTo>
                  <a:cubicBezTo>
                    <a:pt x="0" y="430911"/>
                    <a:pt x="9144" y="440055"/>
                    <a:pt x="20288" y="440055"/>
                  </a:cubicBezTo>
                  <a:cubicBezTo>
                    <a:pt x="31528" y="440055"/>
                    <a:pt x="40672" y="430911"/>
                    <a:pt x="40672" y="419671"/>
                  </a:cubicBezTo>
                  <a:cubicBezTo>
                    <a:pt x="40672" y="409765"/>
                    <a:pt x="33433" y="401384"/>
                    <a:pt x="23908" y="399669"/>
                  </a:cubicBezTo>
                  <a:lnTo>
                    <a:pt x="23908" y="130302"/>
                  </a:lnTo>
                  <a:lnTo>
                    <a:pt x="123349" y="30861"/>
                  </a:lnTo>
                  <a:close/>
                  <a:moveTo>
                    <a:pt x="33623" y="419671"/>
                  </a:moveTo>
                  <a:cubicBezTo>
                    <a:pt x="33623" y="427006"/>
                    <a:pt x="27718" y="432911"/>
                    <a:pt x="20384" y="432911"/>
                  </a:cubicBezTo>
                  <a:cubicBezTo>
                    <a:pt x="13145" y="432911"/>
                    <a:pt x="7239" y="427006"/>
                    <a:pt x="7239" y="419671"/>
                  </a:cubicBezTo>
                  <a:cubicBezTo>
                    <a:pt x="7239" y="413671"/>
                    <a:pt x="11335" y="408527"/>
                    <a:pt x="16859" y="407098"/>
                  </a:cubicBezTo>
                  <a:cubicBezTo>
                    <a:pt x="18002" y="406717"/>
                    <a:pt x="19145" y="406527"/>
                    <a:pt x="20384" y="406527"/>
                  </a:cubicBezTo>
                  <a:cubicBezTo>
                    <a:pt x="21622" y="406527"/>
                    <a:pt x="22860" y="406717"/>
                    <a:pt x="24003" y="407098"/>
                  </a:cubicBezTo>
                  <a:cubicBezTo>
                    <a:pt x="29623" y="408622"/>
                    <a:pt x="33623" y="413671"/>
                    <a:pt x="33623" y="419671"/>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 name="Google Shape;285;p33">
              <a:extLst>
                <a:ext uri="{FF2B5EF4-FFF2-40B4-BE49-F238E27FC236}">
                  <a16:creationId xmlns:a16="http://schemas.microsoft.com/office/drawing/2014/main" id="{6A81A70A-7937-DAA8-7D84-1204531E4E79}"/>
                </a:ext>
              </a:extLst>
            </p:cNvPr>
            <p:cNvSpPr/>
            <p:nvPr/>
          </p:nvSpPr>
          <p:spPr>
            <a:xfrm>
              <a:off x="7350442" y="2713767"/>
              <a:ext cx="389000" cy="777335"/>
            </a:xfrm>
            <a:custGeom>
              <a:avLst/>
              <a:gdLst/>
              <a:ahLst/>
              <a:cxnLst/>
              <a:rect l="l" t="t" r="r" b="b"/>
              <a:pathLst>
                <a:path w="389000" h="777335" extrusionOk="0">
                  <a:moveTo>
                    <a:pt x="297466" y="400812"/>
                  </a:moveTo>
                  <a:lnTo>
                    <a:pt x="188976" y="400812"/>
                  </a:lnTo>
                  <a:lnTo>
                    <a:pt x="16669" y="573024"/>
                  </a:lnTo>
                  <a:lnTo>
                    <a:pt x="16669" y="736949"/>
                  </a:lnTo>
                  <a:cubicBezTo>
                    <a:pt x="7144" y="738664"/>
                    <a:pt x="0" y="747046"/>
                    <a:pt x="0" y="757047"/>
                  </a:cubicBezTo>
                  <a:cubicBezTo>
                    <a:pt x="0" y="768191"/>
                    <a:pt x="9049" y="777335"/>
                    <a:pt x="20288" y="777335"/>
                  </a:cubicBezTo>
                  <a:cubicBezTo>
                    <a:pt x="31432" y="777335"/>
                    <a:pt x="40576" y="768191"/>
                    <a:pt x="40576" y="757047"/>
                  </a:cubicBezTo>
                  <a:cubicBezTo>
                    <a:pt x="40576" y="747046"/>
                    <a:pt x="33242" y="738664"/>
                    <a:pt x="23813" y="736949"/>
                  </a:cubicBezTo>
                  <a:lnTo>
                    <a:pt x="23813" y="575977"/>
                  </a:lnTo>
                  <a:lnTo>
                    <a:pt x="191929" y="407956"/>
                  </a:lnTo>
                  <a:lnTo>
                    <a:pt x="300418" y="407956"/>
                  </a:lnTo>
                  <a:lnTo>
                    <a:pt x="372237" y="336042"/>
                  </a:lnTo>
                  <a:lnTo>
                    <a:pt x="372237" y="40291"/>
                  </a:lnTo>
                  <a:cubicBezTo>
                    <a:pt x="381667" y="38576"/>
                    <a:pt x="389001" y="30289"/>
                    <a:pt x="389001" y="20288"/>
                  </a:cubicBezTo>
                  <a:cubicBezTo>
                    <a:pt x="389001" y="9049"/>
                    <a:pt x="379857" y="0"/>
                    <a:pt x="368713" y="0"/>
                  </a:cubicBezTo>
                  <a:cubicBezTo>
                    <a:pt x="357473" y="0"/>
                    <a:pt x="348329" y="9049"/>
                    <a:pt x="348329" y="20288"/>
                  </a:cubicBezTo>
                  <a:cubicBezTo>
                    <a:pt x="348329" y="30289"/>
                    <a:pt x="355568" y="38576"/>
                    <a:pt x="365093" y="40291"/>
                  </a:cubicBezTo>
                  <a:lnTo>
                    <a:pt x="365093" y="333089"/>
                  </a:lnTo>
                  <a:lnTo>
                    <a:pt x="297466" y="400812"/>
                  </a:lnTo>
                  <a:close/>
                  <a:moveTo>
                    <a:pt x="33433" y="757047"/>
                  </a:moveTo>
                  <a:cubicBezTo>
                    <a:pt x="33433" y="764286"/>
                    <a:pt x="27527" y="770192"/>
                    <a:pt x="20288" y="770192"/>
                  </a:cubicBezTo>
                  <a:cubicBezTo>
                    <a:pt x="13049" y="770192"/>
                    <a:pt x="7144" y="764286"/>
                    <a:pt x="7144" y="757047"/>
                  </a:cubicBezTo>
                  <a:cubicBezTo>
                    <a:pt x="7144" y="750951"/>
                    <a:pt x="11144" y="745903"/>
                    <a:pt x="16669" y="744379"/>
                  </a:cubicBezTo>
                  <a:cubicBezTo>
                    <a:pt x="17812" y="743998"/>
                    <a:pt x="19050" y="743807"/>
                    <a:pt x="20288" y="743807"/>
                  </a:cubicBezTo>
                  <a:cubicBezTo>
                    <a:pt x="21526" y="743807"/>
                    <a:pt x="22669" y="743998"/>
                    <a:pt x="23813" y="744379"/>
                  </a:cubicBezTo>
                  <a:cubicBezTo>
                    <a:pt x="29337" y="745808"/>
                    <a:pt x="33433" y="750951"/>
                    <a:pt x="33433" y="757047"/>
                  </a:cubicBezTo>
                  <a:close/>
                  <a:moveTo>
                    <a:pt x="355473" y="20288"/>
                  </a:moveTo>
                  <a:cubicBezTo>
                    <a:pt x="355473" y="13049"/>
                    <a:pt x="361379" y="7144"/>
                    <a:pt x="368713" y="7144"/>
                  </a:cubicBezTo>
                  <a:cubicBezTo>
                    <a:pt x="375952" y="7144"/>
                    <a:pt x="381857" y="13049"/>
                    <a:pt x="381857" y="20288"/>
                  </a:cubicBezTo>
                  <a:cubicBezTo>
                    <a:pt x="381857" y="26289"/>
                    <a:pt x="377761" y="31432"/>
                    <a:pt x="372237" y="32861"/>
                  </a:cubicBezTo>
                  <a:cubicBezTo>
                    <a:pt x="371094" y="33242"/>
                    <a:pt x="369951" y="33433"/>
                    <a:pt x="368713" y="33433"/>
                  </a:cubicBezTo>
                  <a:cubicBezTo>
                    <a:pt x="367474" y="33433"/>
                    <a:pt x="366236" y="33242"/>
                    <a:pt x="365093" y="32861"/>
                  </a:cubicBezTo>
                  <a:cubicBezTo>
                    <a:pt x="359473" y="31337"/>
                    <a:pt x="355473" y="26289"/>
                    <a:pt x="355473"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 name="Google Shape;286;p33">
              <a:extLst>
                <a:ext uri="{FF2B5EF4-FFF2-40B4-BE49-F238E27FC236}">
                  <a16:creationId xmlns:a16="http://schemas.microsoft.com/office/drawing/2014/main" id="{F1C4F7EC-578D-BBC1-E6BA-9F6B4CEC14B9}"/>
                </a:ext>
              </a:extLst>
            </p:cNvPr>
            <p:cNvSpPr/>
            <p:nvPr/>
          </p:nvSpPr>
          <p:spPr>
            <a:xfrm>
              <a:off x="7666005" y="3837621"/>
              <a:ext cx="75628" cy="444531"/>
            </a:xfrm>
            <a:custGeom>
              <a:avLst/>
              <a:gdLst/>
              <a:ahLst/>
              <a:cxnLst/>
              <a:rect l="l" t="t" r="r" b="b"/>
              <a:pathLst>
                <a:path w="75628" h="444531" extrusionOk="0">
                  <a:moveTo>
                    <a:pt x="58865" y="404146"/>
                  </a:moveTo>
                  <a:lnTo>
                    <a:pt x="58865" y="53816"/>
                  </a:lnTo>
                  <a:lnTo>
                    <a:pt x="30861" y="25813"/>
                  </a:lnTo>
                  <a:cubicBezTo>
                    <a:pt x="32576" y="23241"/>
                    <a:pt x="33528" y="20098"/>
                    <a:pt x="33528" y="16764"/>
                  </a:cubicBezTo>
                  <a:cubicBezTo>
                    <a:pt x="33528" y="7525"/>
                    <a:pt x="26003" y="0"/>
                    <a:pt x="16764" y="0"/>
                  </a:cubicBezTo>
                  <a:cubicBezTo>
                    <a:pt x="7525" y="0"/>
                    <a:pt x="0" y="7525"/>
                    <a:pt x="0" y="16764"/>
                  </a:cubicBezTo>
                  <a:cubicBezTo>
                    <a:pt x="0" y="26003"/>
                    <a:pt x="7525" y="33528"/>
                    <a:pt x="16764" y="33528"/>
                  </a:cubicBezTo>
                  <a:cubicBezTo>
                    <a:pt x="20098" y="33528"/>
                    <a:pt x="23146" y="32480"/>
                    <a:pt x="25813" y="30861"/>
                  </a:cubicBezTo>
                  <a:lnTo>
                    <a:pt x="25813" y="30861"/>
                  </a:lnTo>
                  <a:lnTo>
                    <a:pt x="51721" y="56769"/>
                  </a:lnTo>
                  <a:lnTo>
                    <a:pt x="51721" y="404146"/>
                  </a:lnTo>
                  <a:cubicBezTo>
                    <a:pt x="42196" y="405860"/>
                    <a:pt x="34957" y="414242"/>
                    <a:pt x="34957" y="424148"/>
                  </a:cubicBezTo>
                  <a:cubicBezTo>
                    <a:pt x="34957" y="435388"/>
                    <a:pt x="44101" y="444532"/>
                    <a:pt x="55341" y="444532"/>
                  </a:cubicBezTo>
                  <a:cubicBezTo>
                    <a:pt x="66485" y="444532"/>
                    <a:pt x="75629" y="435388"/>
                    <a:pt x="75629" y="424148"/>
                  </a:cubicBezTo>
                  <a:cubicBezTo>
                    <a:pt x="75629" y="414242"/>
                    <a:pt x="68294" y="405860"/>
                    <a:pt x="58865" y="404146"/>
                  </a:cubicBezTo>
                  <a:close/>
                  <a:moveTo>
                    <a:pt x="55341" y="437388"/>
                  </a:moveTo>
                  <a:cubicBezTo>
                    <a:pt x="48006" y="437388"/>
                    <a:pt x="42101" y="431483"/>
                    <a:pt x="42101" y="424148"/>
                  </a:cubicBezTo>
                  <a:cubicBezTo>
                    <a:pt x="42101" y="418147"/>
                    <a:pt x="46101" y="413099"/>
                    <a:pt x="51721" y="411575"/>
                  </a:cubicBezTo>
                  <a:cubicBezTo>
                    <a:pt x="52864" y="411194"/>
                    <a:pt x="54102" y="411004"/>
                    <a:pt x="55341" y="411004"/>
                  </a:cubicBezTo>
                  <a:cubicBezTo>
                    <a:pt x="56579" y="411004"/>
                    <a:pt x="57722" y="411194"/>
                    <a:pt x="58865" y="411575"/>
                  </a:cubicBezTo>
                  <a:cubicBezTo>
                    <a:pt x="64389" y="413004"/>
                    <a:pt x="68485" y="418147"/>
                    <a:pt x="68485" y="424148"/>
                  </a:cubicBezTo>
                  <a:cubicBezTo>
                    <a:pt x="68485" y="431483"/>
                    <a:pt x="62579" y="437388"/>
                    <a:pt x="55341" y="4373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287;p33">
              <a:extLst>
                <a:ext uri="{FF2B5EF4-FFF2-40B4-BE49-F238E27FC236}">
                  <a16:creationId xmlns:a16="http://schemas.microsoft.com/office/drawing/2014/main" id="{D345DFBA-B6B3-3546-3B32-2571B01E9F57}"/>
                </a:ext>
              </a:extLst>
            </p:cNvPr>
            <p:cNvSpPr/>
            <p:nvPr/>
          </p:nvSpPr>
          <p:spPr>
            <a:xfrm>
              <a:off x="7350442" y="3539870"/>
              <a:ext cx="240982" cy="701039"/>
            </a:xfrm>
            <a:custGeom>
              <a:avLst/>
              <a:gdLst/>
              <a:ahLst/>
              <a:cxnLst/>
              <a:rect l="l" t="t" r="r" b="b"/>
              <a:pathLst>
                <a:path w="240982" h="701039" extrusionOk="0">
                  <a:moveTo>
                    <a:pt x="227838" y="667893"/>
                  </a:moveTo>
                  <a:lnTo>
                    <a:pt x="227838" y="410146"/>
                  </a:lnTo>
                  <a:lnTo>
                    <a:pt x="160210" y="342519"/>
                  </a:lnTo>
                  <a:lnTo>
                    <a:pt x="160210" y="214503"/>
                  </a:lnTo>
                  <a:cubicBezTo>
                    <a:pt x="169545" y="212693"/>
                    <a:pt x="176689" y="204407"/>
                    <a:pt x="176689" y="194596"/>
                  </a:cubicBezTo>
                  <a:cubicBezTo>
                    <a:pt x="176689" y="183356"/>
                    <a:pt x="167545" y="174308"/>
                    <a:pt x="156400" y="174308"/>
                  </a:cubicBezTo>
                  <a:cubicBezTo>
                    <a:pt x="145161" y="174308"/>
                    <a:pt x="136017" y="183356"/>
                    <a:pt x="136017" y="194596"/>
                  </a:cubicBezTo>
                  <a:cubicBezTo>
                    <a:pt x="136017" y="204597"/>
                    <a:pt x="143446" y="212979"/>
                    <a:pt x="153067" y="214598"/>
                  </a:cubicBezTo>
                  <a:lnTo>
                    <a:pt x="153067" y="345472"/>
                  </a:lnTo>
                  <a:lnTo>
                    <a:pt x="220694" y="413099"/>
                  </a:lnTo>
                  <a:lnTo>
                    <a:pt x="220694" y="493681"/>
                  </a:lnTo>
                  <a:lnTo>
                    <a:pt x="103441" y="376428"/>
                  </a:lnTo>
                  <a:lnTo>
                    <a:pt x="103441" y="216122"/>
                  </a:lnTo>
                  <a:lnTo>
                    <a:pt x="23813" y="136493"/>
                  </a:lnTo>
                  <a:lnTo>
                    <a:pt x="23813" y="40291"/>
                  </a:lnTo>
                  <a:cubicBezTo>
                    <a:pt x="33242" y="38576"/>
                    <a:pt x="40576" y="30290"/>
                    <a:pt x="40576" y="20288"/>
                  </a:cubicBezTo>
                  <a:cubicBezTo>
                    <a:pt x="40576" y="9144"/>
                    <a:pt x="31432" y="0"/>
                    <a:pt x="20288" y="0"/>
                  </a:cubicBezTo>
                  <a:cubicBezTo>
                    <a:pt x="9049" y="0"/>
                    <a:pt x="0" y="9144"/>
                    <a:pt x="0" y="20288"/>
                  </a:cubicBezTo>
                  <a:cubicBezTo>
                    <a:pt x="0" y="30290"/>
                    <a:pt x="7144" y="38576"/>
                    <a:pt x="16669" y="40291"/>
                  </a:cubicBezTo>
                  <a:lnTo>
                    <a:pt x="16669" y="139446"/>
                  </a:lnTo>
                  <a:lnTo>
                    <a:pt x="96298" y="219075"/>
                  </a:lnTo>
                  <a:lnTo>
                    <a:pt x="96298" y="379381"/>
                  </a:lnTo>
                  <a:lnTo>
                    <a:pt x="220694" y="503777"/>
                  </a:lnTo>
                  <a:lnTo>
                    <a:pt x="220694" y="667893"/>
                  </a:lnTo>
                  <a:cubicBezTo>
                    <a:pt x="213169" y="669512"/>
                    <a:pt x="207454" y="676180"/>
                    <a:pt x="207454" y="684276"/>
                  </a:cubicBezTo>
                  <a:cubicBezTo>
                    <a:pt x="207454" y="693515"/>
                    <a:pt x="214979" y="701040"/>
                    <a:pt x="224218" y="701040"/>
                  </a:cubicBezTo>
                  <a:cubicBezTo>
                    <a:pt x="233458" y="701040"/>
                    <a:pt x="240982" y="693515"/>
                    <a:pt x="240982" y="684276"/>
                  </a:cubicBezTo>
                  <a:cubicBezTo>
                    <a:pt x="240887" y="676275"/>
                    <a:pt x="235267" y="669608"/>
                    <a:pt x="227838" y="667893"/>
                  </a:cubicBezTo>
                  <a:close/>
                  <a:moveTo>
                    <a:pt x="143161" y="194596"/>
                  </a:moveTo>
                  <a:cubicBezTo>
                    <a:pt x="143161" y="187357"/>
                    <a:pt x="149066" y="181451"/>
                    <a:pt x="156400" y="181451"/>
                  </a:cubicBezTo>
                  <a:cubicBezTo>
                    <a:pt x="163639" y="181451"/>
                    <a:pt x="169545" y="187357"/>
                    <a:pt x="169545" y="194596"/>
                  </a:cubicBezTo>
                  <a:cubicBezTo>
                    <a:pt x="169545" y="200501"/>
                    <a:pt x="165640" y="205550"/>
                    <a:pt x="160210" y="207074"/>
                  </a:cubicBezTo>
                  <a:cubicBezTo>
                    <a:pt x="158972" y="207550"/>
                    <a:pt x="157734" y="207740"/>
                    <a:pt x="156400" y="207740"/>
                  </a:cubicBezTo>
                  <a:cubicBezTo>
                    <a:pt x="155257" y="207740"/>
                    <a:pt x="154114" y="207550"/>
                    <a:pt x="153067" y="207264"/>
                  </a:cubicBezTo>
                  <a:cubicBezTo>
                    <a:pt x="147352" y="205835"/>
                    <a:pt x="143161" y="200692"/>
                    <a:pt x="143161" y="194596"/>
                  </a:cubicBezTo>
                  <a:close/>
                  <a:moveTo>
                    <a:pt x="7144" y="20288"/>
                  </a:moveTo>
                  <a:cubicBezTo>
                    <a:pt x="7144" y="13049"/>
                    <a:pt x="13049" y="7144"/>
                    <a:pt x="20288" y="7144"/>
                  </a:cubicBezTo>
                  <a:cubicBezTo>
                    <a:pt x="27527" y="7144"/>
                    <a:pt x="33433" y="13049"/>
                    <a:pt x="33433" y="20288"/>
                  </a:cubicBezTo>
                  <a:cubicBezTo>
                    <a:pt x="33433" y="26289"/>
                    <a:pt x="29337" y="31433"/>
                    <a:pt x="23813" y="32861"/>
                  </a:cubicBezTo>
                  <a:cubicBezTo>
                    <a:pt x="22669" y="33242"/>
                    <a:pt x="21526" y="33433"/>
                    <a:pt x="20288" y="33433"/>
                  </a:cubicBezTo>
                  <a:cubicBezTo>
                    <a:pt x="19050" y="33433"/>
                    <a:pt x="17812" y="33242"/>
                    <a:pt x="16669" y="32861"/>
                  </a:cubicBezTo>
                  <a:cubicBezTo>
                    <a:pt x="11144" y="31337"/>
                    <a:pt x="7144" y="26289"/>
                    <a:pt x="7144" y="20288"/>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288;p33">
              <a:extLst>
                <a:ext uri="{FF2B5EF4-FFF2-40B4-BE49-F238E27FC236}">
                  <a16:creationId xmlns:a16="http://schemas.microsoft.com/office/drawing/2014/main" id="{A55E8ABE-5D61-088A-0754-2F98F0E7B281}"/>
                </a:ext>
              </a:extLst>
            </p:cNvPr>
            <p:cNvSpPr/>
            <p:nvPr/>
          </p:nvSpPr>
          <p:spPr>
            <a:xfrm>
              <a:off x="7557897" y="2823590"/>
              <a:ext cx="322706" cy="857440"/>
            </a:xfrm>
            <a:custGeom>
              <a:avLst/>
              <a:gdLst/>
              <a:ahLst/>
              <a:cxnLst/>
              <a:rect l="l" t="t" r="r" b="b"/>
              <a:pathLst>
                <a:path w="322706" h="857440" extrusionOk="0">
                  <a:moveTo>
                    <a:pt x="20098" y="824293"/>
                  </a:moveTo>
                  <a:lnTo>
                    <a:pt x="20098" y="561213"/>
                  </a:lnTo>
                  <a:lnTo>
                    <a:pt x="309563" y="271748"/>
                  </a:lnTo>
                  <a:lnTo>
                    <a:pt x="309563" y="33147"/>
                  </a:lnTo>
                  <a:cubicBezTo>
                    <a:pt x="317087" y="31528"/>
                    <a:pt x="322707" y="24860"/>
                    <a:pt x="322707" y="16764"/>
                  </a:cubicBezTo>
                  <a:cubicBezTo>
                    <a:pt x="322707" y="7525"/>
                    <a:pt x="315182" y="0"/>
                    <a:pt x="305943" y="0"/>
                  </a:cubicBezTo>
                  <a:cubicBezTo>
                    <a:pt x="296704" y="0"/>
                    <a:pt x="289179" y="7525"/>
                    <a:pt x="289179" y="16764"/>
                  </a:cubicBezTo>
                  <a:cubicBezTo>
                    <a:pt x="289179" y="24765"/>
                    <a:pt x="294799" y="31432"/>
                    <a:pt x="302323" y="33147"/>
                  </a:cubicBezTo>
                  <a:lnTo>
                    <a:pt x="302323" y="268796"/>
                  </a:lnTo>
                  <a:lnTo>
                    <a:pt x="12859" y="558260"/>
                  </a:lnTo>
                  <a:lnTo>
                    <a:pt x="12859" y="824389"/>
                  </a:lnTo>
                  <a:cubicBezTo>
                    <a:pt x="5524" y="826103"/>
                    <a:pt x="0" y="832771"/>
                    <a:pt x="0" y="840676"/>
                  </a:cubicBezTo>
                  <a:cubicBezTo>
                    <a:pt x="0" y="849916"/>
                    <a:pt x="7525" y="857441"/>
                    <a:pt x="16764" y="857441"/>
                  </a:cubicBezTo>
                  <a:cubicBezTo>
                    <a:pt x="26003" y="857441"/>
                    <a:pt x="33528" y="849916"/>
                    <a:pt x="33528" y="840676"/>
                  </a:cubicBezTo>
                  <a:cubicBezTo>
                    <a:pt x="33528" y="832580"/>
                    <a:pt x="27718" y="825818"/>
                    <a:pt x="20098" y="824293"/>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dirty="0">
                <a:solidFill>
                  <a:srgbClr val="000000"/>
                </a:solidFill>
                <a:latin typeface="Calibri"/>
                <a:ea typeface="Calibri"/>
                <a:cs typeface="Calibri"/>
                <a:sym typeface="Calibri"/>
              </a:endParaRPr>
            </a:p>
          </p:txBody>
        </p:sp>
        <p:sp>
          <p:nvSpPr>
            <p:cNvPr id="13" name="Google Shape;289;p33">
              <a:extLst>
                <a:ext uri="{FF2B5EF4-FFF2-40B4-BE49-F238E27FC236}">
                  <a16:creationId xmlns:a16="http://schemas.microsoft.com/office/drawing/2014/main" id="{CBF34182-D50C-2F51-AD77-9BA8912C21A9}"/>
                </a:ext>
              </a:extLst>
            </p:cNvPr>
            <p:cNvSpPr/>
            <p:nvPr/>
          </p:nvSpPr>
          <p:spPr>
            <a:xfrm>
              <a:off x="7616094" y="2608992"/>
              <a:ext cx="370998" cy="1562195"/>
            </a:xfrm>
            <a:custGeom>
              <a:avLst/>
              <a:gdLst/>
              <a:ahLst/>
              <a:cxnLst/>
              <a:rect l="l" t="t" r="r" b="b"/>
              <a:pathLst>
                <a:path w="370998" h="1562195" extrusionOk="0">
                  <a:moveTo>
                    <a:pt x="158496" y="1521905"/>
                  </a:moveTo>
                  <a:lnTo>
                    <a:pt x="158496" y="1225868"/>
                  </a:lnTo>
                  <a:lnTo>
                    <a:pt x="95155" y="1162431"/>
                  </a:lnTo>
                  <a:lnTo>
                    <a:pt x="95155" y="939070"/>
                  </a:lnTo>
                  <a:lnTo>
                    <a:pt x="156210" y="878014"/>
                  </a:lnTo>
                  <a:lnTo>
                    <a:pt x="156210" y="839534"/>
                  </a:lnTo>
                  <a:lnTo>
                    <a:pt x="317659" y="678085"/>
                  </a:lnTo>
                  <a:cubicBezTo>
                    <a:pt x="320897" y="680466"/>
                    <a:pt x="324898" y="681800"/>
                    <a:pt x="329184" y="681800"/>
                  </a:cubicBezTo>
                  <a:cubicBezTo>
                    <a:pt x="340423" y="681800"/>
                    <a:pt x="349568" y="672655"/>
                    <a:pt x="349568" y="661511"/>
                  </a:cubicBezTo>
                  <a:cubicBezTo>
                    <a:pt x="349568" y="650272"/>
                    <a:pt x="340423" y="641128"/>
                    <a:pt x="329184" y="641128"/>
                  </a:cubicBezTo>
                  <a:cubicBezTo>
                    <a:pt x="318040" y="641128"/>
                    <a:pt x="308896" y="650272"/>
                    <a:pt x="308896" y="661511"/>
                  </a:cubicBezTo>
                  <a:cubicBezTo>
                    <a:pt x="308896" y="665797"/>
                    <a:pt x="310229" y="669798"/>
                    <a:pt x="312611" y="673037"/>
                  </a:cubicBezTo>
                  <a:lnTo>
                    <a:pt x="267843" y="717804"/>
                  </a:lnTo>
                  <a:lnTo>
                    <a:pt x="267843" y="635413"/>
                  </a:lnTo>
                  <a:lnTo>
                    <a:pt x="370999" y="532257"/>
                  </a:lnTo>
                  <a:lnTo>
                    <a:pt x="370999" y="273844"/>
                  </a:lnTo>
                  <a:lnTo>
                    <a:pt x="319183" y="222028"/>
                  </a:lnTo>
                  <a:lnTo>
                    <a:pt x="319183" y="0"/>
                  </a:lnTo>
                  <a:lnTo>
                    <a:pt x="312039" y="0"/>
                  </a:lnTo>
                  <a:lnTo>
                    <a:pt x="312039" y="503777"/>
                  </a:lnTo>
                  <a:lnTo>
                    <a:pt x="16669" y="799147"/>
                  </a:lnTo>
                  <a:lnTo>
                    <a:pt x="16669" y="1479995"/>
                  </a:lnTo>
                  <a:cubicBezTo>
                    <a:pt x="7144" y="1481709"/>
                    <a:pt x="0" y="1490091"/>
                    <a:pt x="0" y="1500092"/>
                  </a:cubicBezTo>
                  <a:cubicBezTo>
                    <a:pt x="0" y="1511237"/>
                    <a:pt x="9049" y="1520381"/>
                    <a:pt x="20288" y="1520381"/>
                  </a:cubicBezTo>
                  <a:cubicBezTo>
                    <a:pt x="31528" y="1520381"/>
                    <a:pt x="40577" y="1511237"/>
                    <a:pt x="40577" y="1500092"/>
                  </a:cubicBezTo>
                  <a:cubicBezTo>
                    <a:pt x="40577" y="1490091"/>
                    <a:pt x="33338" y="1481709"/>
                    <a:pt x="23813" y="1479995"/>
                  </a:cubicBezTo>
                  <a:lnTo>
                    <a:pt x="23813" y="802100"/>
                  </a:lnTo>
                  <a:lnTo>
                    <a:pt x="319183" y="506730"/>
                  </a:lnTo>
                  <a:lnTo>
                    <a:pt x="319183" y="232124"/>
                  </a:lnTo>
                  <a:lnTo>
                    <a:pt x="363855" y="276796"/>
                  </a:lnTo>
                  <a:lnTo>
                    <a:pt x="363855" y="529304"/>
                  </a:lnTo>
                  <a:lnTo>
                    <a:pt x="260699" y="632460"/>
                  </a:lnTo>
                  <a:lnTo>
                    <a:pt x="260699" y="724948"/>
                  </a:lnTo>
                  <a:lnTo>
                    <a:pt x="260699" y="724948"/>
                  </a:lnTo>
                  <a:lnTo>
                    <a:pt x="149066" y="836485"/>
                  </a:lnTo>
                  <a:lnTo>
                    <a:pt x="149066" y="874967"/>
                  </a:lnTo>
                  <a:lnTo>
                    <a:pt x="95155" y="928973"/>
                  </a:lnTo>
                  <a:lnTo>
                    <a:pt x="95155" y="821341"/>
                  </a:lnTo>
                  <a:lnTo>
                    <a:pt x="178498" y="738092"/>
                  </a:lnTo>
                  <a:cubicBezTo>
                    <a:pt x="181737" y="740473"/>
                    <a:pt x="185738" y="741807"/>
                    <a:pt x="190024" y="741807"/>
                  </a:cubicBezTo>
                  <a:cubicBezTo>
                    <a:pt x="201263" y="741807"/>
                    <a:pt x="210312" y="732663"/>
                    <a:pt x="210312" y="721423"/>
                  </a:cubicBezTo>
                  <a:cubicBezTo>
                    <a:pt x="210312" y="710279"/>
                    <a:pt x="201263" y="701135"/>
                    <a:pt x="190024" y="701135"/>
                  </a:cubicBezTo>
                  <a:cubicBezTo>
                    <a:pt x="178784" y="701135"/>
                    <a:pt x="169736" y="710279"/>
                    <a:pt x="169736" y="721423"/>
                  </a:cubicBezTo>
                  <a:cubicBezTo>
                    <a:pt x="169736" y="725805"/>
                    <a:pt x="171069" y="729805"/>
                    <a:pt x="173355" y="733044"/>
                  </a:cubicBezTo>
                  <a:lnTo>
                    <a:pt x="88011" y="818388"/>
                  </a:lnTo>
                  <a:lnTo>
                    <a:pt x="88011" y="1165384"/>
                  </a:lnTo>
                  <a:lnTo>
                    <a:pt x="151352" y="1228820"/>
                  </a:lnTo>
                  <a:lnTo>
                    <a:pt x="151352" y="1521905"/>
                  </a:lnTo>
                  <a:cubicBezTo>
                    <a:pt x="141732" y="1523524"/>
                    <a:pt x="134493" y="1531906"/>
                    <a:pt x="134493" y="1541907"/>
                  </a:cubicBezTo>
                  <a:cubicBezTo>
                    <a:pt x="134493" y="1553147"/>
                    <a:pt x="143542" y="1562195"/>
                    <a:pt x="154781" y="1562195"/>
                  </a:cubicBezTo>
                  <a:cubicBezTo>
                    <a:pt x="166021" y="1562195"/>
                    <a:pt x="175070" y="1553147"/>
                    <a:pt x="175070" y="1541907"/>
                  </a:cubicBezTo>
                  <a:cubicBezTo>
                    <a:pt x="175070" y="1532001"/>
                    <a:pt x="167926" y="1523714"/>
                    <a:pt x="158496" y="1521905"/>
                  </a:cubicBezTo>
                  <a:close/>
                  <a:moveTo>
                    <a:pt x="316039" y="661511"/>
                  </a:moveTo>
                  <a:cubicBezTo>
                    <a:pt x="316039" y="654177"/>
                    <a:pt x="321945" y="648272"/>
                    <a:pt x="329184" y="648272"/>
                  </a:cubicBezTo>
                  <a:cubicBezTo>
                    <a:pt x="336518" y="648272"/>
                    <a:pt x="342424" y="654177"/>
                    <a:pt x="342424" y="661511"/>
                  </a:cubicBezTo>
                  <a:cubicBezTo>
                    <a:pt x="342424" y="668750"/>
                    <a:pt x="336518" y="674656"/>
                    <a:pt x="329184" y="674656"/>
                  </a:cubicBezTo>
                  <a:cubicBezTo>
                    <a:pt x="326898" y="674656"/>
                    <a:pt x="324707" y="674084"/>
                    <a:pt x="322802" y="672941"/>
                  </a:cubicBezTo>
                  <a:cubicBezTo>
                    <a:pt x="320707" y="671798"/>
                    <a:pt x="318897" y="669988"/>
                    <a:pt x="317754" y="667893"/>
                  </a:cubicBezTo>
                  <a:cubicBezTo>
                    <a:pt x="316611" y="665988"/>
                    <a:pt x="316039" y="663797"/>
                    <a:pt x="316039" y="661511"/>
                  </a:cubicBezTo>
                  <a:close/>
                  <a:moveTo>
                    <a:pt x="33433" y="1500092"/>
                  </a:moveTo>
                  <a:cubicBezTo>
                    <a:pt x="33433" y="1507331"/>
                    <a:pt x="27527" y="1513237"/>
                    <a:pt x="20288" y="1513237"/>
                  </a:cubicBezTo>
                  <a:cubicBezTo>
                    <a:pt x="13049" y="1513237"/>
                    <a:pt x="7144" y="1507331"/>
                    <a:pt x="7144" y="1500092"/>
                  </a:cubicBezTo>
                  <a:cubicBezTo>
                    <a:pt x="7144" y="1493996"/>
                    <a:pt x="11144" y="1488948"/>
                    <a:pt x="16669" y="1487424"/>
                  </a:cubicBezTo>
                  <a:cubicBezTo>
                    <a:pt x="17812" y="1487043"/>
                    <a:pt x="19050" y="1486853"/>
                    <a:pt x="20288" y="1486853"/>
                  </a:cubicBezTo>
                  <a:cubicBezTo>
                    <a:pt x="21527" y="1486853"/>
                    <a:pt x="22670" y="1487043"/>
                    <a:pt x="23813" y="1487424"/>
                  </a:cubicBezTo>
                  <a:cubicBezTo>
                    <a:pt x="29337" y="1488853"/>
                    <a:pt x="33433" y="1493996"/>
                    <a:pt x="33433" y="1500092"/>
                  </a:cubicBezTo>
                  <a:close/>
                  <a:moveTo>
                    <a:pt x="176879" y="721423"/>
                  </a:moveTo>
                  <a:cubicBezTo>
                    <a:pt x="176879" y="714184"/>
                    <a:pt x="182785" y="708279"/>
                    <a:pt x="190024" y="708279"/>
                  </a:cubicBezTo>
                  <a:cubicBezTo>
                    <a:pt x="197263" y="708279"/>
                    <a:pt x="203168" y="714184"/>
                    <a:pt x="203168" y="721423"/>
                  </a:cubicBezTo>
                  <a:cubicBezTo>
                    <a:pt x="203168" y="728758"/>
                    <a:pt x="197263" y="734663"/>
                    <a:pt x="190024" y="734663"/>
                  </a:cubicBezTo>
                  <a:cubicBezTo>
                    <a:pt x="187738" y="734663"/>
                    <a:pt x="185547" y="734092"/>
                    <a:pt x="183642" y="732949"/>
                  </a:cubicBezTo>
                  <a:cubicBezTo>
                    <a:pt x="181546" y="731806"/>
                    <a:pt x="179737" y="730091"/>
                    <a:pt x="178594" y="727901"/>
                  </a:cubicBezTo>
                  <a:cubicBezTo>
                    <a:pt x="177451" y="725996"/>
                    <a:pt x="176879" y="723805"/>
                    <a:pt x="176879" y="721423"/>
                  </a:cubicBezTo>
                  <a:close/>
                  <a:moveTo>
                    <a:pt x="154781" y="1555052"/>
                  </a:moveTo>
                  <a:cubicBezTo>
                    <a:pt x="147542" y="1555052"/>
                    <a:pt x="141637" y="1549146"/>
                    <a:pt x="141637" y="1541907"/>
                  </a:cubicBezTo>
                  <a:cubicBezTo>
                    <a:pt x="141637" y="1535811"/>
                    <a:pt x="145733" y="1530763"/>
                    <a:pt x="151352" y="1529239"/>
                  </a:cubicBezTo>
                  <a:cubicBezTo>
                    <a:pt x="152495" y="1528953"/>
                    <a:pt x="153638" y="1528763"/>
                    <a:pt x="154781" y="1528763"/>
                  </a:cubicBezTo>
                  <a:cubicBezTo>
                    <a:pt x="156115" y="1528763"/>
                    <a:pt x="157353" y="1528953"/>
                    <a:pt x="158496" y="1529334"/>
                  </a:cubicBezTo>
                  <a:cubicBezTo>
                    <a:pt x="163925" y="1530953"/>
                    <a:pt x="167926" y="1536002"/>
                    <a:pt x="167926" y="1541907"/>
                  </a:cubicBezTo>
                  <a:cubicBezTo>
                    <a:pt x="167926" y="1549146"/>
                    <a:pt x="162020" y="1555052"/>
                    <a:pt x="154781" y="1555052"/>
                  </a:cubicBezTo>
                  <a:close/>
                </a:path>
              </a:pathLst>
            </a:custGeom>
            <a:solidFill>
              <a:schemeClr val="accent1"/>
            </a:solidFill>
            <a:ln>
              <a:noFill/>
            </a:ln>
            <a:effectLst>
              <a:outerShdw blurRad="200025" dist="19050" dir="5400000" algn="bl" rotWithShape="0">
                <a:schemeClr val="accent1">
                  <a:alpha val="67000"/>
                </a:schemeClr>
              </a:outerShdw>
            </a:effectLst>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77477672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2013 - 2022 Theme</Template>
  <TotalTime>406</TotalTime>
  <Words>2191</Words>
  <Application>Microsoft Office PowerPoint</Application>
  <PresentationFormat>Widescreen</PresentationFormat>
  <Paragraphs>78</Paragraphs>
  <Slides>19</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Arial Rounded MT Bold</vt:lpstr>
      <vt:lpstr>Bahnschrift Condensed</vt:lpstr>
      <vt:lpstr>Calibri</vt:lpstr>
      <vt:lpstr>Calibri Light</vt:lpstr>
      <vt:lpstr>Georgia</vt:lpstr>
      <vt:lpstr>Symbol</vt:lpstr>
      <vt:lpstr>Times New Roman</vt:lpstr>
      <vt:lpstr>Office Theme</vt:lpstr>
      <vt:lpstr>Secure Online Transactions with Dual OTP Authentication</vt:lpstr>
      <vt:lpstr>Introduction</vt:lpstr>
      <vt:lpstr>Problem Statement</vt:lpstr>
      <vt:lpstr>Research Objectives</vt:lpstr>
      <vt:lpstr>Proposed System</vt:lpstr>
      <vt:lpstr>Abstract System Architecture</vt:lpstr>
      <vt:lpstr>PowerPoint Presentation</vt:lpstr>
      <vt:lpstr>List Of Modules</vt:lpstr>
      <vt:lpstr> This module generates one-time passwords (OTPs) to validate online financial transactions. The OTPs are generated upon transaction initiation and securely distributed to both the sender and receiver via SMS or email for verification. Features: Generates unique, time-sensitive OTPs for each transaction. Ensures that both sender and receiver receive separate OTPs for validation.  Integration Details: Integrated with the transaction system to trigger OTP generation upon initiating a transaction. OTPs are securely sent through SMS or email using encryption protocols for safe delivery.  Benefits: Provides an added layer of security by using dynamic, time-bound passwords. Reduces the risk of unauthorized access or interception during transactions.</vt:lpstr>
      <vt:lpstr>PowerPoint Presentation</vt:lpstr>
      <vt:lpstr>This module ensures that both the sender and receiver must authenticate using both OTPs and corresponding fingerprints independently, adding a multi-layered security approach to the transaction.  Features: Requires both sender and receiver to authenticate using OTP and fingerprint. Ensures independent verification for both parties before completing a transaction.  Integration Details: Links OTP and fingerprint validation systems to require independent authentication from both sender and receiver. Coordinates the authentication steps for both parties before allowing the transaction to proceed.  Benefits: Increases transaction security by verifying both sender and receiver. Prevents fraudulent transactions by adding multiple layers of authentication.</vt:lpstr>
      <vt:lpstr>PowerPoint Presentation</vt:lpstr>
      <vt:lpstr>PowerPoint Presentation</vt:lpstr>
      <vt:lpstr>PowerPoint Presentation</vt:lpstr>
      <vt:lpstr>PowerPoint Presentation</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HOME AUTOMATION FOR DISABLED PEOPLE USING VOICE COMMANDS</dc:title>
  <dc:creator>zaviator z</dc:creator>
  <cp:lastModifiedBy>Adarsh S</cp:lastModifiedBy>
  <cp:revision>31</cp:revision>
  <dcterms:modified xsi:type="dcterms:W3CDTF">2024-11-19T18:44:21Z</dcterms:modified>
</cp:coreProperties>
</file>